
<file path=[Content_Types].xml><?xml version="1.0" encoding="utf-8"?>
<Types xmlns="http://schemas.openxmlformats.org/package/2006/content-types">
  <Default Extension="emf" ContentType="image/x-emf"/>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3"/>
  </p:notesMasterIdLst>
  <p:sldIdLst>
    <p:sldId id="566" r:id="rId2"/>
    <p:sldId id="563" r:id="rId3"/>
    <p:sldId id="567" r:id="rId4"/>
    <p:sldId id="517" r:id="rId5"/>
    <p:sldId id="518" r:id="rId6"/>
    <p:sldId id="565" r:id="rId7"/>
    <p:sldId id="552" r:id="rId8"/>
    <p:sldId id="568" r:id="rId9"/>
    <p:sldId id="554" r:id="rId10"/>
    <p:sldId id="521" r:id="rId11"/>
    <p:sldId id="519" r:id="rId12"/>
    <p:sldId id="569" r:id="rId13"/>
    <p:sldId id="524" r:id="rId14"/>
    <p:sldId id="527" r:id="rId15"/>
    <p:sldId id="570" r:id="rId16"/>
    <p:sldId id="530" r:id="rId17"/>
    <p:sldId id="571" r:id="rId18"/>
    <p:sldId id="572" r:id="rId19"/>
    <p:sldId id="573" r:id="rId20"/>
    <p:sldId id="535" r:id="rId21"/>
    <p:sldId id="539" r:id="rId22"/>
    <p:sldId id="540" r:id="rId23"/>
    <p:sldId id="543" r:id="rId24"/>
    <p:sldId id="547" r:id="rId25"/>
    <p:sldId id="544" r:id="rId26"/>
    <p:sldId id="557" r:id="rId27"/>
    <p:sldId id="556" r:id="rId28"/>
    <p:sldId id="559" r:id="rId29"/>
    <p:sldId id="558" r:id="rId30"/>
    <p:sldId id="546" r:id="rId31"/>
    <p:sldId id="576" r:id="rId32"/>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714"/>
    <a:srgbClr val="F16FDE"/>
    <a:srgbClr val="990033"/>
    <a:srgbClr val="FFCC00"/>
    <a:srgbClr val="71B149"/>
    <a:srgbClr val="008000"/>
    <a:srgbClr val="990000"/>
    <a:srgbClr val="147257"/>
    <a:srgbClr val="993366"/>
    <a:srgbClr val="1B95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5" autoAdjust="0"/>
    <p:restoredTop sz="94660"/>
  </p:normalViewPr>
  <p:slideViewPr>
    <p:cSldViewPr snapToGrid="0">
      <p:cViewPr varScale="1">
        <p:scale>
          <a:sx n="79" d="100"/>
          <a:sy n="79" d="100"/>
        </p:scale>
        <p:origin x="11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B6FED-2684-4CB9-966F-0FE11A04A36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MX"/>
        </a:p>
      </dgm:t>
    </dgm:pt>
    <dgm:pt modelId="{E3CFA61D-A34A-4C95-8381-837D31B7776E}">
      <dgm:prSet phldrT="[Texto]"/>
      <dgm:spPr>
        <a:solidFill>
          <a:srgbClr val="92D050"/>
        </a:solidFill>
      </dgm:spPr>
      <dgm:t>
        <a:bodyPr/>
        <a:lstStyle/>
        <a:p>
          <a:r>
            <a:rPr lang="es-MX" dirty="0">
              <a:latin typeface="Montserrat" panose="00000500000000000000" pitchFamily="2" charset="0"/>
            </a:rPr>
            <a:t>Profesores de Tempo Completo y Cuerpos Académicos beneficiados</a:t>
          </a:r>
        </a:p>
      </dgm:t>
    </dgm:pt>
    <dgm:pt modelId="{71782F98-15F0-48FD-B7BB-E69C19112933}" type="parTrans" cxnId="{3D84F1B3-5DF4-48EA-9CC5-1D4AB636E7B8}">
      <dgm:prSet/>
      <dgm:spPr/>
      <dgm:t>
        <a:bodyPr/>
        <a:lstStyle/>
        <a:p>
          <a:endParaRPr lang="es-MX"/>
        </a:p>
      </dgm:t>
    </dgm:pt>
    <dgm:pt modelId="{F9A65F3F-9546-42D8-93EE-F76137E9398D}" type="sibTrans" cxnId="{3D84F1B3-5DF4-48EA-9CC5-1D4AB636E7B8}">
      <dgm:prSet/>
      <dgm:spPr/>
      <dgm:t>
        <a:bodyPr/>
        <a:lstStyle/>
        <a:p>
          <a:endParaRPr lang="es-MX"/>
        </a:p>
      </dgm:t>
    </dgm:pt>
    <dgm:pt modelId="{3B0877C5-8522-40EF-B048-EDC11B1009E3}">
      <dgm:prSet phldrT="[Texto]" custT="1"/>
      <dgm:spPr>
        <a:solidFill>
          <a:srgbClr val="562930"/>
        </a:solidFill>
      </dgm:spPr>
      <dgm:t>
        <a:bodyPr/>
        <a:lstStyle/>
        <a:p>
          <a:r>
            <a:rPr lang="es-MX" sz="900" dirty="0">
              <a:latin typeface="Montserrat" panose="00000500000000000000" pitchFamily="2" charset="0"/>
            </a:rPr>
            <a:t>Secretaría de la Función Pública</a:t>
          </a:r>
        </a:p>
      </dgm:t>
    </dgm:pt>
    <dgm:pt modelId="{19DDF44F-A0BB-4570-B800-AD5028BEF83A}" type="parTrans" cxnId="{93CCE2B8-9227-47AC-84CB-774F8E3FEBD4}">
      <dgm:prSet/>
      <dgm:spPr>
        <a:ln>
          <a:solidFill>
            <a:srgbClr val="562930"/>
          </a:solidFill>
        </a:ln>
      </dgm:spPr>
      <dgm:t>
        <a:bodyPr/>
        <a:lstStyle/>
        <a:p>
          <a:endParaRPr lang="es-MX"/>
        </a:p>
      </dgm:t>
    </dgm:pt>
    <dgm:pt modelId="{4E3F9FAE-8758-4323-AD07-F46C6EAE7459}" type="sibTrans" cxnId="{93CCE2B8-9227-47AC-84CB-774F8E3FEBD4}">
      <dgm:prSet/>
      <dgm:spPr/>
      <dgm:t>
        <a:bodyPr/>
        <a:lstStyle/>
        <a:p>
          <a:endParaRPr lang="es-MX"/>
        </a:p>
      </dgm:t>
    </dgm:pt>
    <dgm:pt modelId="{7B6A2704-4EF9-4007-946E-9A62519A4ABF}">
      <dgm:prSet phldrT="[Texto]" custT="1"/>
      <dgm:spPr>
        <a:solidFill>
          <a:srgbClr val="A22243"/>
        </a:solidFill>
      </dgm:spPr>
      <dgm:t>
        <a:bodyPr/>
        <a:lstStyle/>
        <a:p>
          <a:r>
            <a:rPr lang="es-MX" sz="900" dirty="0">
              <a:latin typeface="Montserrat" panose="00000500000000000000" pitchFamily="2" charset="0"/>
            </a:rPr>
            <a:t>Instancias Normativas</a:t>
          </a:r>
        </a:p>
      </dgm:t>
    </dgm:pt>
    <dgm:pt modelId="{FB4536FA-A348-4D58-9BF4-07C1C2289917}" type="parTrans" cxnId="{29B2F6C7-5D3A-4BA8-B56A-769D7DA0FD70}">
      <dgm:prSet/>
      <dgm:spPr>
        <a:ln>
          <a:solidFill>
            <a:srgbClr val="562930"/>
          </a:solidFill>
        </a:ln>
      </dgm:spPr>
      <dgm:t>
        <a:bodyPr/>
        <a:lstStyle/>
        <a:p>
          <a:endParaRPr lang="es-MX"/>
        </a:p>
      </dgm:t>
    </dgm:pt>
    <dgm:pt modelId="{A9FC4C62-35C4-4CA1-8502-A682893EB199}" type="sibTrans" cxnId="{29B2F6C7-5D3A-4BA8-B56A-769D7DA0FD70}">
      <dgm:prSet/>
      <dgm:spPr/>
      <dgm:t>
        <a:bodyPr/>
        <a:lstStyle/>
        <a:p>
          <a:endParaRPr lang="es-MX"/>
        </a:p>
      </dgm:t>
    </dgm:pt>
    <dgm:pt modelId="{13C2E062-78FE-4C0A-BE79-3E48D297F812}">
      <dgm:prSet phldrT="[Texto]" custT="1"/>
      <dgm:spPr>
        <a:solidFill>
          <a:srgbClr val="13322B"/>
        </a:solidFill>
      </dgm:spPr>
      <dgm:t>
        <a:bodyPr/>
        <a:lstStyle/>
        <a:p>
          <a:r>
            <a:rPr lang="es-MX" sz="900" dirty="0">
              <a:latin typeface="Montserrat" panose="00000500000000000000" pitchFamily="2" charset="0"/>
            </a:rPr>
            <a:t>Oficinas de Representa</a:t>
          </a:r>
        </a:p>
        <a:p>
          <a:r>
            <a:rPr lang="es-MX" sz="900" dirty="0" err="1">
              <a:latin typeface="Montserrat" panose="00000500000000000000" pitchFamily="2" charset="0"/>
            </a:rPr>
            <a:t>ción</a:t>
          </a:r>
          <a:r>
            <a:rPr lang="es-MX" sz="900" dirty="0">
              <a:latin typeface="Montserrat" panose="00000500000000000000" pitchFamily="2" charset="0"/>
            </a:rPr>
            <a:t> Federal </a:t>
          </a:r>
        </a:p>
      </dgm:t>
    </dgm:pt>
    <dgm:pt modelId="{95D4B876-A6E2-40D1-9FC0-398C5B87DF95}" type="parTrans" cxnId="{95E7C1F3-046C-43C0-819F-C2E5817E9B98}">
      <dgm:prSet/>
      <dgm:spPr>
        <a:ln>
          <a:solidFill>
            <a:srgbClr val="562930"/>
          </a:solidFill>
        </a:ln>
      </dgm:spPr>
      <dgm:t>
        <a:bodyPr/>
        <a:lstStyle/>
        <a:p>
          <a:endParaRPr lang="es-MX"/>
        </a:p>
      </dgm:t>
    </dgm:pt>
    <dgm:pt modelId="{4613A599-6A7B-407D-8AA0-656B60AF106C}" type="sibTrans" cxnId="{95E7C1F3-046C-43C0-819F-C2E5817E9B98}">
      <dgm:prSet/>
      <dgm:spPr/>
      <dgm:t>
        <a:bodyPr/>
        <a:lstStyle/>
        <a:p>
          <a:endParaRPr lang="es-MX"/>
        </a:p>
      </dgm:t>
    </dgm:pt>
    <dgm:pt modelId="{89D62743-257F-4E12-8AF4-8EBA84A14A53}">
      <dgm:prSet phldrT="[Texto]" custT="1"/>
      <dgm:spPr>
        <a:solidFill>
          <a:srgbClr val="13322B"/>
        </a:solidFill>
      </dgm:spPr>
      <dgm:t>
        <a:bodyPr/>
        <a:lstStyle/>
        <a:p>
          <a:r>
            <a:rPr lang="es-MX" sz="900" dirty="0">
              <a:latin typeface="Montserrat" panose="00000500000000000000" pitchFamily="2" charset="0"/>
            </a:rPr>
            <a:t>Instancias Ejecutoras</a:t>
          </a:r>
        </a:p>
      </dgm:t>
    </dgm:pt>
    <dgm:pt modelId="{A4077A7E-253F-4E1B-B63C-5B27FFC1CDE2}" type="parTrans" cxnId="{E9E56775-AE33-476D-AC18-F39130D16C5A}">
      <dgm:prSet/>
      <dgm:spPr>
        <a:ln>
          <a:solidFill>
            <a:srgbClr val="562930"/>
          </a:solidFill>
        </a:ln>
      </dgm:spPr>
      <dgm:t>
        <a:bodyPr/>
        <a:lstStyle/>
        <a:p>
          <a:endParaRPr lang="es-MX"/>
        </a:p>
      </dgm:t>
    </dgm:pt>
    <dgm:pt modelId="{114D0F34-5422-4E35-A6F0-32781316ED1F}" type="sibTrans" cxnId="{E9E56775-AE33-476D-AC18-F39130D16C5A}">
      <dgm:prSet/>
      <dgm:spPr/>
      <dgm:t>
        <a:bodyPr/>
        <a:lstStyle/>
        <a:p>
          <a:endParaRPr lang="es-MX"/>
        </a:p>
      </dgm:t>
    </dgm:pt>
    <dgm:pt modelId="{1A41CC3F-0CBB-46F8-AF7B-C302EDA0E5C6}">
      <dgm:prSet custT="1"/>
      <dgm:spPr>
        <a:solidFill>
          <a:schemeClr val="accent6"/>
        </a:solidFill>
      </dgm:spPr>
      <dgm:t>
        <a:bodyPr/>
        <a:lstStyle/>
        <a:p>
          <a:r>
            <a:rPr lang="es-MX" sz="900" dirty="0" err="1">
              <a:latin typeface="Montserrat" panose="00000500000000000000" pitchFamily="2" charset="0"/>
            </a:rPr>
            <a:t>Organizacio-nes</a:t>
          </a:r>
          <a:r>
            <a:rPr lang="es-MX" sz="900" dirty="0">
              <a:latin typeface="Montserrat" panose="00000500000000000000" pitchFamily="2" charset="0"/>
            </a:rPr>
            <a:t> de la Sociedad Civil</a:t>
          </a:r>
        </a:p>
      </dgm:t>
    </dgm:pt>
    <dgm:pt modelId="{36BA895A-F8A6-419F-B83E-0CF89EE2443D}" type="parTrans" cxnId="{82CE5C72-A33E-401D-BA7F-23954F5BCD6B}">
      <dgm:prSet/>
      <dgm:spPr>
        <a:ln>
          <a:solidFill>
            <a:srgbClr val="562930"/>
          </a:solidFill>
        </a:ln>
      </dgm:spPr>
      <dgm:t>
        <a:bodyPr/>
        <a:lstStyle/>
        <a:p>
          <a:endParaRPr lang="es-MX"/>
        </a:p>
      </dgm:t>
    </dgm:pt>
    <dgm:pt modelId="{3A040C71-505F-441A-B1FE-A02D23F12935}" type="sibTrans" cxnId="{82CE5C72-A33E-401D-BA7F-23954F5BCD6B}">
      <dgm:prSet/>
      <dgm:spPr/>
      <dgm:t>
        <a:bodyPr/>
        <a:lstStyle/>
        <a:p>
          <a:endParaRPr lang="es-MX"/>
        </a:p>
      </dgm:t>
    </dgm:pt>
    <dgm:pt modelId="{5F426E27-6DCB-408E-88C4-C1427F2600AD}">
      <dgm:prSet custT="1"/>
      <dgm:spPr>
        <a:solidFill>
          <a:srgbClr val="BC955B"/>
        </a:solidFill>
      </dgm:spPr>
      <dgm:t>
        <a:bodyPr/>
        <a:lstStyle/>
        <a:p>
          <a:r>
            <a:rPr lang="es-MX" sz="900" dirty="0">
              <a:latin typeface="Montserrat" panose="00000500000000000000" pitchFamily="2" charset="0"/>
            </a:rPr>
            <a:t>Órganos de Control (OIC y/o OEC)</a:t>
          </a:r>
        </a:p>
      </dgm:t>
    </dgm:pt>
    <dgm:pt modelId="{AFD6A3F5-628B-462C-9320-B20C0789D4A3}" type="parTrans" cxnId="{01CD79F6-4BD8-4892-9F4D-7CB9C9FF1277}">
      <dgm:prSet/>
      <dgm:spPr>
        <a:ln>
          <a:solidFill>
            <a:srgbClr val="562930"/>
          </a:solidFill>
        </a:ln>
      </dgm:spPr>
      <dgm:t>
        <a:bodyPr/>
        <a:lstStyle/>
        <a:p>
          <a:endParaRPr lang="es-MX"/>
        </a:p>
      </dgm:t>
    </dgm:pt>
    <dgm:pt modelId="{3BAD5ED3-06B2-459F-B4E7-8B5893E40554}" type="sibTrans" cxnId="{01CD79F6-4BD8-4892-9F4D-7CB9C9FF1277}">
      <dgm:prSet/>
      <dgm:spPr/>
      <dgm:t>
        <a:bodyPr/>
        <a:lstStyle/>
        <a:p>
          <a:endParaRPr lang="es-MX"/>
        </a:p>
      </dgm:t>
    </dgm:pt>
    <dgm:pt modelId="{EAA72946-C071-43ED-8BFB-3B54E786CD61}" type="pres">
      <dgm:prSet presAssocID="{B9BB6FED-2684-4CB9-966F-0FE11A04A361}" presName="cycle" presStyleCnt="0">
        <dgm:presLayoutVars>
          <dgm:chMax val="1"/>
          <dgm:dir/>
          <dgm:animLvl val="ctr"/>
          <dgm:resizeHandles val="exact"/>
        </dgm:presLayoutVars>
      </dgm:prSet>
      <dgm:spPr/>
    </dgm:pt>
    <dgm:pt modelId="{BC07C683-3609-4DFD-97D8-0A234783199D}" type="pres">
      <dgm:prSet presAssocID="{E3CFA61D-A34A-4C95-8381-837D31B7776E}" presName="centerShape" presStyleLbl="node0" presStyleIdx="0" presStyleCnt="1"/>
      <dgm:spPr/>
    </dgm:pt>
    <dgm:pt modelId="{A1B2450E-ED68-4C89-8655-B5645315D627}" type="pres">
      <dgm:prSet presAssocID="{19DDF44F-A0BB-4570-B800-AD5028BEF83A}" presName="Name9" presStyleLbl="parChTrans1D2" presStyleIdx="0" presStyleCnt="6"/>
      <dgm:spPr/>
    </dgm:pt>
    <dgm:pt modelId="{0B4031B5-4036-430A-BC6A-F3FC3D282AED}" type="pres">
      <dgm:prSet presAssocID="{19DDF44F-A0BB-4570-B800-AD5028BEF83A}" presName="connTx" presStyleLbl="parChTrans1D2" presStyleIdx="0" presStyleCnt="6"/>
      <dgm:spPr/>
    </dgm:pt>
    <dgm:pt modelId="{E20317CE-CEB6-4DFB-9A6D-56B9F551A6F6}" type="pres">
      <dgm:prSet presAssocID="{3B0877C5-8522-40EF-B048-EDC11B1009E3}" presName="node" presStyleLbl="node1" presStyleIdx="0" presStyleCnt="6">
        <dgm:presLayoutVars>
          <dgm:bulletEnabled val="1"/>
        </dgm:presLayoutVars>
      </dgm:prSet>
      <dgm:spPr/>
    </dgm:pt>
    <dgm:pt modelId="{CC479017-FA31-4D46-A758-6962D3BA07A8}" type="pres">
      <dgm:prSet presAssocID="{FB4536FA-A348-4D58-9BF4-07C1C2289917}" presName="Name9" presStyleLbl="parChTrans1D2" presStyleIdx="1" presStyleCnt="6"/>
      <dgm:spPr/>
    </dgm:pt>
    <dgm:pt modelId="{15FF337B-24D5-44AD-A652-864E877F9249}" type="pres">
      <dgm:prSet presAssocID="{FB4536FA-A348-4D58-9BF4-07C1C2289917}" presName="connTx" presStyleLbl="parChTrans1D2" presStyleIdx="1" presStyleCnt="6"/>
      <dgm:spPr/>
    </dgm:pt>
    <dgm:pt modelId="{552ADF58-34E9-49AA-A4A2-2932BE75A9C7}" type="pres">
      <dgm:prSet presAssocID="{7B6A2704-4EF9-4007-946E-9A62519A4ABF}" presName="node" presStyleLbl="node1" presStyleIdx="1" presStyleCnt="6">
        <dgm:presLayoutVars>
          <dgm:bulletEnabled val="1"/>
        </dgm:presLayoutVars>
      </dgm:prSet>
      <dgm:spPr/>
    </dgm:pt>
    <dgm:pt modelId="{6DCE72BE-B0F4-4B48-84EF-07B61693AC4A}" type="pres">
      <dgm:prSet presAssocID="{95D4B876-A6E2-40D1-9FC0-398C5B87DF95}" presName="Name9" presStyleLbl="parChTrans1D2" presStyleIdx="2" presStyleCnt="6"/>
      <dgm:spPr/>
    </dgm:pt>
    <dgm:pt modelId="{3F51538C-CB32-475A-8F68-6049366B1533}" type="pres">
      <dgm:prSet presAssocID="{95D4B876-A6E2-40D1-9FC0-398C5B87DF95}" presName="connTx" presStyleLbl="parChTrans1D2" presStyleIdx="2" presStyleCnt="6"/>
      <dgm:spPr/>
    </dgm:pt>
    <dgm:pt modelId="{029FCBFE-3865-4270-BD1F-5FBE6C8F804F}" type="pres">
      <dgm:prSet presAssocID="{13C2E062-78FE-4C0A-BE79-3E48D297F812}" presName="node" presStyleLbl="node1" presStyleIdx="2" presStyleCnt="6">
        <dgm:presLayoutVars>
          <dgm:bulletEnabled val="1"/>
        </dgm:presLayoutVars>
      </dgm:prSet>
      <dgm:spPr/>
    </dgm:pt>
    <dgm:pt modelId="{AF93B23D-0C7F-47C3-A890-E143308FAC26}" type="pres">
      <dgm:prSet presAssocID="{AFD6A3F5-628B-462C-9320-B20C0789D4A3}" presName="Name9" presStyleLbl="parChTrans1D2" presStyleIdx="3" presStyleCnt="6"/>
      <dgm:spPr/>
    </dgm:pt>
    <dgm:pt modelId="{8BB8B0E1-0F31-46A1-BB0E-6623C9FE0A4E}" type="pres">
      <dgm:prSet presAssocID="{AFD6A3F5-628B-462C-9320-B20C0789D4A3}" presName="connTx" presStyleLbl="parChTrans1D2" presStyleIdx="3" presStyleCnt="6"/>
      <dgm:spPr/>
    </dgm:pt>
    <dgm:pt modelId="{11541DB6-998A-4A6E-AE0E-1C460009852E}" type="pres">
      <dgm:prSet presAssocID="{5F426E27-6DCB-408E-88C4-C1427F2600AD}" presName="node" presStyleLbl="node1" presStyleIdx="3" presStyleCnt="6">
        <dgm:presLayoutVars>
          <dgm:bulletEnabled val="1"/>
        </dgm:presLayoutVars>
      </dgm:prSet>
      <dgm:spPr/>
    </dgm:pt>
    <dgm:pt modelId="{48E58ABE-F323-452C-9995-78F577398CF4}" type="pres">
      <dgm:prSet presAssocID="{36BA895A-F8A6-419F-B83E-0CF89EE2443D}" presName="Name9" presStyleLbl="parChTrans1D2" presStyleIdx="4" presStyleCnt="6"/>
      <dgm:spPr/>
    </dgm:pt>
    <dgm:pt modelId="{91D4ACDB-D6CF-46FA-8EC8-3AA2E12B69F7}" type="pres">
      <dgm:prSet presAssocID="{36BA895A-F8A6-419F-B83E-0CF89EE2443D}" presName="connTx" presStyleLbl="parChTrans1D2" presStyleIdx="4" presStyleCnt="6"/>
      <dgm:spPr/>
    </dgm:pt>
    <dgm:pt modelId="{339018F3-ECBF-40BA-834B-5DB0CB3C2A33}" type="pres">
      <dgm:prSet presAssocID="{1A41CC3F-0CBB-46F8-AF7B-C302EDA0E5C6}" presName="node" presStyleLbl="node1" presStyleIdx="4" presStyleCnt="6" custScaleX="101162">
        <dgm:presLayoutVars>
          <dgm:bulletEnabled val="1"/>
        </dgm:presLayoutVars>
      </dgm:prSet>
      <dgm:spPr/>
    </dgm:pt>
    <dgm:pt modelId="{5151CC59-C22D-4406-8250-9771002B56B7}" type="pres">
      <dgm:prSet presAssocID="{A4077A7E-253F-4E1B-B63C-5B27FFC1CDE2}" presName="Name9" presStyleLbl="parChTrans1D2" presStyleIdx="5" presStyleCnt="6"/>
      <dgm:spPr/>
    </dgm:pt>
    <dgm:pt modelId="{7CCB6B51-138F-4FEE-BE2B-12A0ADF7EB5C}" type="pres">
      <dgm:prSet presAssocID="{A4077A7E-253F-4E1B-B63C-5B27FFC1CDE2}" presName="connTx" presStyleLbl="parChTrans1D2" presStyleIdx="5" presStyleCnt="6"/>
      <dgm:spPr/>
    </dgm:pt>
    <dgm:pt modelId="{4147130C-5E8A-483A-BED3-2941901CFAFB}" type="pres">
      <dgm:prSet presAssocID="{89D62743-257F-4E12-8AF4-8EBA84A14A53}" presName="node" presStyleLbl="node1" presStyleIdx="5" presStyleCnt="6">
        <dgm:presLayoutVars>
          <dgm:bulletEnabled val="1"/>
        </dgm:presLayoutVars>
      </dgm:prSet>
      <dgm:spPr/>
    </dgm:pt>
  </dgm:ptLst>
  <dgm:cxnLst>
    <dgm:cxn modelId="{C36AC00A-23E8-4506-A65B-33B05C42FB37}" type="presOf" srcId="{FB4536FA-A348-4D58-9BF4-07C1C2289917}" destId="{CC479017-FA31-4D46-A758-6962D3BA07A8}" srcOrd="0" destOrd="0" presId="urn:microsoft.com/office/officeart/2005/8/layout/radial1"/>
    <dgm:cxn modelId="{A46F821D-916E-4693-BD7B-51EC8C595044}" type="presOf" srcId="{19DDF44F-A0BB-4570-B800-AD5028BEF83A}" destId="{A1B2450E-ED68-4C89-8655-B5645315D627}" srcOrd="0" destOrd="0" presId="urn:microsoft.com/office/officeart/2005/8/layout/radial1"/>
    <dgm:cxn modelId="{F8777B26-1971-4CB2-8196-0BDBB87BC8B7}" type="presOf" srcId="{89D62743-257F-4E12-8AF4-8EBA84A14A53}" destId="{4147130C-5E8A-483A-BED3-2941901CFAFB}" srcOrd="0" destOrd="0" presId="urn:microsoft.com/office/officeart/2005/8/layout/radial1"/>
    <dgm:cxn modelId="{2A5D712A-CED1-4219-882F-62BF05B2205A}" type="presOf" srcId="{5F426E27-6DCB-408E-88C4-C1427F2600AD}" destId="{11541DB6-998A-4A6E-AE0E-1C460009852E}" srcOrd="0" destOrd="0" presId="urn:microsoft.com/office/officeart/2005/8/layout/radial1"/>
    <dgm:cxn modelId="{BB345E31-B248-4869-87EC-FAB19E783F52}" type="presOf" srcId="{13C2E062-78FE-4C0A-BE79-3E48D297F812}" destId="{029FCBFE-3865-4270-BD1F-5FBE6C8F804F}" srcOrd="0" destOrd="0" presId="urn:microsoft.com/office/officeart/2005/8/layout/radial1"/>
    <dgm:cxn modelId="{0E85503E-9A8E-488D-8BA3-12CA64978270}" type="presOf" srcId="{7B6A2704-4EF9-4007-946E-9A62519A4ABF}" destId="{552ADF58-34E9-49AA-A4A2-2932BE75A9C7}" srcOrd="0" destOrd="0" presId="urn:microsoft.com/office/officeart/2005/8/layout/radial1"/>
    <dgm:cxn modelId="{B7216768-27ED-4D95-88F2-B889200CE580}" type="presOf" srcId="{36BA895A-F8A6-419F-B83E-0CF89EE2443D}" destId="{91D4ACDB-D6CF-46FA-8EC8-3AA2E12B69F7}" srcOrd="1" destOrd="0" presId="urn:microsoft.com/office/officeart/2005/8/layout/radial1"/>
    <dgm:cxn modelId="{2565826E-11A5-4D63-8409-5F92A016BDBD}" type="presOf" srcId="{19DDF44F-A0BB-4570-B800-AD5028BEF83A}" destId="{0B4031B5-4036-430A-BC6A-F3FC3D282AED}" srcOrd="1" destOrd="0" presId="urn:microsoft.com/office/officeart/2005/8/layout/radial1"/>
    <dgm:cxn modelId="{82CE5C72-A33E-401D-BA7F-23954F5BCD6B}" srcId="{E3CFA61D-A34A-4C95-8381-837D31B7776E}" destId="{1A41CC3F-0CBB-46F8-AF7B-C302EDA0E5C6}" srcOrd="4" destOrd="0" parTransId="{36BA895A-F8A6-419F-B83E-0CF89EE2443D}" sibTransId="{3A040C71-505F-441A-B1FE-A02D23F12935}"/>
    <dgm:cxn modelId="{E9E56775-AE33-476D-AC18-F39130D16C5A}" srcId="{E3CFA61D-A34A-4C95-8381-837D31B7776E}" destId="{89D62743-257F-4E12-8AF4-8EBA84A14A53}" srcOrd="5" destOrd="0" parTransId="{A4077A7E-253F-4E1B-B63C-5B27FFC1CDE2}" sibTransId="{114D0F34-5422-4E35-A6F0-32781316ED1F}"/>
    <dgm:cxn modelId="{D2EA508F-29A7-4E70-91D5-873ACDA71C68}" type="presOf" srcId="{3B0877C5-8522-40EF-B048-EDC11B1009E3}" destId="{E20317CE-CEB6-4DFB-9A6D-56B9F551A6F6}" srcOrd="0" destOrd="0" presId="urn:microsoft.com/office/officeart/2005/8/layout/radial1"/>
    <dgm:cxn modelId="{98BD059C-797C-4BEF-A717-D10E38F81E23}" type="presOf" srcId="{FB4536FA-A348-4D58-9BF4-07C1C2289917}" destId="{15FF337B-24D5-44AD-A652-864E877F9249}" srcOrd="1" destOrd="0" presId="urn:microsoft.com/office/officeart/2005/8/layout/radial1"/>
    <dgm:cxn modelId="{8125FD9C-D9B2-4CDC-A745-2F14F40E9AE8}" type="presOf" srcId="{AFD6A3F5-628B-462C-9320-B20C0789D4A3}" destId="{AF93B23D-0C7F-47C3-A890-E143308FAC26}" srcOrd="0" destOrd="0" presId="urn:microsoft.com/office/officeart/2005/8/layout/radial1"/>
    <dgm:cxn modelId="{0316279E-0404-4F60-89BB-10DDE57E7EF2}" type="presOf" srcId="{E3CFA61D-A34A-4C95-8381-837D31B7776E}" destId="{BC07C683-3609-4DFD-97D8-0A234783199D}" srcOrd="0" destOrd="0" presId="urn:microsoft.com/office/officeart/2005/8/layout/radial1"/>
    <dgm:cxn modelId="{7CB094A5-AB0A-4EFC-80CB-4EAE19D7EEDF}" type="presOf" srcId="{95D4B876-A6E2-40D1-9FC0-398C5B87DF95}" destId="{6DCE72BE-B0F4-4B48-84EF-07B61693AC4A}" srcOrd="0" destOrd="0" presId="urn:microsoft.com/office/officeart/2005/8/layout/radial1"/>
    <dgm:cxn modelId="{827EEEA8-1389-4EDB-A81C-17D21C90A0A9}" type="presOf" srcId="{1A41CC3F-0CBB-46F8-AF7B-C302EDA0E5C6}" destId="{339018F3-ECBF-40BA-834B-5DB0CB3C2A33}" srcOrd="0" destOrd="0" presId="urn:microsoft.com/office/officeart/2005/8/layout/radial1"/>
    <dgm:cxn modelId="{E118ADB1-FAE9-42B2-9E8E-952BC34D9C48}" type="presOf" srcId="{B9BB6FED-2684-4CB9-966F-0FE11A04A361}" destId="{EAA72946-C071-43ED-8BFB-3B54E786CD61}" srcOrd="0" destOrd="0" presId="urn:microsoft.com/office/officeart/2005/8/layout/radial1"/>
    <dgm:cxn modelId="{E6A3F3B1-9159-47FA-943D-F166227B11CC}" type="presOf" srcId="{A4077A7E-253F-4E1B-B63C-5B27FFC1CDE2}" destId="{7CCB6B51-138F-4FEE-BE2B-12A0ADF7EB5C}" srcOrd="1" destOrd="0" presId="urn:microsoft.com/office/officeart/2005/8/layout/radial1"/>
    <dgm:cxn modelId="{3D84F1B3-5DF4-48EA-9CC5-1D4AB636E7B8}" srcId="{B9BB6FED-2684-4CB9-966F-0FE11A04A361}" destId="{E3CFA61D-A34A-4C95-8381-837D31B7776E}" srcOrd="0" destOrd="0" parTransId="{71782F98-15F0-48FD-B7BB-E69C19112933}" sibTransId="{F9A65F3F-9546-42D8-93EE-F76137E9398D}"/>
    <dgm:cxn modelId="{8B6D5DB6-E08A-4B0B-A747-717B771A4BF7}" type="presOf" srcId="{AFD6A3F5-628B-462C-9320-B20C0789D4A3}" destId="{8BB8B0E1-0F31-46A1-BB0E-6623C9FE0A4E}" srcOrd="1" destOrd="0" presId="urn:microsoft.com/office/officeart/2005/8/layout/radial1"/>
    <dgm:cxn modelId="{93CCE2B8-9227-47AC-84CB-774F8E3FEBD4}" srcId="{E3CFA61D-A34A-4C95-8381-837D31B7776E}" destId="{3B0877C5-8522-40EF-B048-EDC11B1009E3}" srcOrd="0" destOrd="0" parTransId="{19DDF44F-A0BB-4570-B800-AD5028BEF83A}" sibTransId="{4E3F9FAE-8758-4323-AD07-F46C6EAE7459}"/>
    <dgm:cxn modelId="{29B2F6C7-5D3A-4BA8-B56A-769D7DA0FD70}" srcId="{E3CFA61D-A34A-4C95-8381-837D31B7776E}" destId="{7B6A2704-4EF9-4007-946E-9A62519A4ABF}" srcOrd="1" destOrd="0" parTransId="{FB4536FA-A348-4D58-9BF4-07C1C2289917}" sibTransId="{A9FC4C62-35C4-4CA1-8502-A682893EB199}"/>
    <dgm:cxn modelId="{B64F0AD7-5466-4DDD-91C1-06CB7D935BAE}" type="presOf" srcId="{36BA895A-F8A6-419F-B83E-0CF89EE2443D}" destId="{48E58ABE-F323-452C-9995-78F577398CF4}" srcOrd="0" destOrd="0" presId="urn:microsoft.com/office/officeart/2005/8/layout/radial1"/>
    <dgm:cxn modelId="{CEC504DD-F2BB-4B31-BB47-E67BEA6632C5}" type="presOf" srcId="{A4077A7E-253F-4E1B-B63C-5B27FFC1CDE2}" destId="{5151CC59-C22D-4406-8250-9771002B56B7}" srcOrd="0" destOrd="0" presId="urn:microsoft.com/office/officeart/2005/8/layout/radial1"/>
    <dgm:cxn modelId="{52480FE1-658F-4B01-BBB3-959BD3EC8624}" type="presOf" srcId="{95D4B876-A6E2-40D1-9FC0-398C5B87DF95}" destId="{3F51538C-CB32-475A-8F68-6049366B1533}" srcOrd="1" destOrd="0" presId="urn:microsoft.com/office/officeart/2005/8/layout/radial1"/>
    <dgm:cxn modelId="{95E7C1F3-046C-43C0-819F-C2E5817E9B98}" srcId="{E3CFA61D-A34A-4C95-8381-837D31B7776E}" destId="{13C2E062-78FE-4C0A-BE79-3E48D297F812}" srcOrd="2" destOrd="0" parTransId="{95D4B876-A6E2-40D1-9FC0-398C5B87DF95}" sibTransId="{4613A599-6A7B-407D-8AA0-656B60AF106C}"/>
    <dgm:cxn modelId="{01CD79F6-4BD8-4892-9F4D-7CB9C9FF1277}" srcId="{E3CFA61D-A34A-4C95-8381-837D31B7776E}" destId="{5F426E27-6DCB-408E-88C4-C1427F2600AD}" srcOrd="3" destOrd="0" parTransId="{AFD6A3F5-628B-462C-9320-B20C0789D4A3}" sibTransId="{3BAD5ED3-06B2-459F-B4E7-8B5893E40554}"/>
    <dgm:cxn modelId="{49E89CFF-DCC2-4075-9014-DE14DD8DD71C}" type="presParOf" srcId="{EAA72946-C071-43ED-8BFB-3B54E786CD61}" destId="{BC07C683-3609-4DFD-97D8-0A234783199D}" srcOrd="0" destOrd="0" presId="urn:microsoft.com/office/officeart/2005/8/layout/radial1"/>
    <dgm:cxn modelId="{344C322B-83A2-4DAB-A6A4-4C09F8BEC0DE}" type="presParOf" srcId="{EAA72946-C071-43ED-8BFB-3B54E786CD61}" destId="{A1B2450E-ED68-4C89-8655-B5645315D627}" srcOrd="1" destOrd="0" presId="urn:microsoft.com/office/officeart/2005/8/layout/radial1"/>
    <dgm:cxn modelId="{05A8DFDC-128B-4ABC-8B31-5F36D90C09B9}" type="presParOf" srcId="{A1B2450E-ED68-4C89-8655-B5645315D627}" destId="{0B4031B5-4036-430A-BC6A-F3FC3D282AED}" srcOrd="0" destOrd="0" presId="urn:microsoft.com/office/officeart/2005/8/layout/radial1"/>
    <dgm:cxn modelId="{8F5D9157-09BA-49ED-A263-A07B31487574}" type="presParOf" srcId="{EAA72946-C071-43ED-8BFB-3B54E786CD61}" destId="{E20317CE-CEB6-4DFB-9A6D-56B9F551A6F6}" srcOrd="2" destOrd="0" presId="urn:microsoft.com/office/officeart/2005/8/layout/radial1"/>
    <dgm:cxn modelId="{9C17C710-E2F7-4A39-81C3-FF368B985E82}" type="presParOf" srcId="{EAA72946-C071-43ED-8BFB-3B54E786CD61}" destId="{CC479017-FA31-4D46-A758-6962D3BA07A8}" srcOrd="3" destOrd="0" presId="urn:microsoft.com/office/officeart/2005/8/layout/radial1"/>
    <dgm:cxn modelId="{35235D2C-9CD8-4C23-9101-12F3AA73DBEB}" type="presParOf" srcId="{CC479017-FA31-4D46-A758-6962D3BA07A8}" destId="{15FF337B-24D5-44AD-A652-864E877F9249}" srcOrd="0" destOrd="0" presId="urn:microsoft.com/office/officeart/2005/8/layout/radial1"/>
    <dgm:cxn modelId="{4F96F45E-5A7E-44AC-8546-E18945FBE6AC}" type="presParOf" srcId="{EAA72946-C071-43ED-8BFB-3B54E786CD61}" destId="{552ADF58-34E9-49AA-A4A2-2932BE75A9C7}" srcOrd="4" destOrd="0" presId="urn:microsoft.com/office/officeart/2005/8/layout/radial1"/>
    <dgm:cxn modelId="{80A0C659-21F5-4551-A15C-DCBA9B69D953}" type="presParOf" srcId="{EAA72946-C071-43ED-8BFB-3B54E786CD61}" destId="{6DCE72BE-B0F4-4B48-84EF-07B61693AC4A}" srcOrd="5" destOrd="0" presId="urn:microsoft.com/office/officeart/2005/8/layout/radial1"/>
    <dgm:cxn modelId="{A970ED7E-D38D-4F90-AB68-F799D07F7C98}" type="presParOf" srcId="{6DCE72BE-B0F4-4B48-84EF-07B61693AC4A}" destId="{3F51538C-CB32-475A-8F68-6049366B1533}" srcOrd="0" destOrd="0" presId="urn:microsoft.com/office/officeart/2005/8/layout/radial1"/>
    <dgm:cxn modelId="{A34C1C77-12EE-457B-947F-0BFA0E5E3DA9}" type="presParOf" srcId="{EAA72946-C071-43ED-8BFB-3B54E786CD61}" destId="{029FCBFE-3865-4270-BD1F-5FBE6C8F804F}" srcOrd="6" destOrd="0" presId="urn:microsoft.com/office/officeart/2005/8/layout/radial1"/>
    <dgm:cxn modelId="{6005380D-3C19-4649-914E-6DD948FD514A}" type="presParOf" srcId="{EAA72946-C071-43ED-8BFB-3B54E786CD61}" destId="{AF93B23D-0C7F-47C3-A890-E143308FAC26}" srcOrd="7" destOrd="0" presId="urn:microsoft.com/office/officeart/2005/8/layout/radial1"/>
    <dgm:cxn modelId="{B26BB9B1-5404-4804-A901-3E68F1FA7E92}" type="presParOf" srcId="{AF93B23D-0C7F-47C3-A890-E143308FAC26}" destId="{8BB8B0E1-0F31-46A1-BB0E-6623C9FE0A4E}" srcOrd="0" destOrd="0" presId="urn:microsoft.com/office/officeart/2005/8/layout/radial1"/>
    <dgm:cxn modelId="{9B126A24-D8A7-4291-A621-346B0F64086A}" type="presParOf" srcId="{EAA72946-C071-43ED-8BFB-3B54E786CD61}" destId="{11541DB6-998A-4A6E-AE0E-1C460009852E}" srcOrd="8" destOrd="0" presId="urn:microsoft.com/office/officeart/2005/8/layout/radial1"/>
    <dgm:cxn modelId="{AB6C7697-C650-439B-90D5-ABA3A0B10271}" type="presParOf" srcId="{EAA72946-C071-43ED-8BFB-3B54E786CD61}" destId="{48E58ABE-F323-452C-9995-78F577398CF4}" srcOrd="9" destOrd="0" presId="urn:microsoft.com/office/officeart/2005/8/layout/radial1"/>
    <dgm:cxn modelId="{B7DC1E5F-C572-400D-B831-3117DC5EAF91}" type="presParOf" srcId="{48E58ABE-F323-452C-9995-78F577398CF4}" destId="{91D4ACDB-D6CF-46FA-8EC8-3AA2E12B69F7}" srcOrd="0" destOrd="0" presId="urn:microsoft.com/office/officeart/2005/8/layout/radial1"/>
    <dgm:cxn modelId="{45214740-B316-4037-AF09-B6386B65D17A}" type="presParOf" srcId="{EAA72946-C071-43ED-8BFB-3B54E786CD61}" destId="{339018F3-ECBF-40BA-834B-5DB0CB3C2A33}" srcOrd="10" destOrd="0" presId="urn:microsoft.com/office/officeart/2005/8/layout/radial1"/>
    <dgm:cxn modelId="{B64F3DC9-87E8-4670-957D-C2F20C9CF87C}" type="presParOf" srcId="{EAA72946-C071-43ED-8BFB-3B54E786CD61}" destId="{5151CC59-C22D-4406-8250-9771002B56B7}" srcOrd="11" destOrd="0" presId="urn:microsoft.com/office/officeart/2005/8/layout/radial1"/>
    <dgm:cxn modelId="{3F451320-AFAC-466D-B9D1-3DD789276E6D}" type="presParOf" srcId="{5151CC59-C22D-4406-8250-9771002B56B7}" destId="{7CCB6B51-138F-4FEE-BE2B-12A0ADF7EB5C}" srcOrd="0" destOrd="0" presId="urn:microsoft.com/office/officeart/2005/8/layout/radial1"/>
    <dgm:cxn modelId="{B2F605D7-B3FE-4C7F-B5C5-F6DAC9B814E6}" type="presParOf" srcId="{EAA72946-C071-43ED-8BFB-3B54E786CD61}" destId="{4147130C-5E8A-483A-BED3-2941901CFAFB}" srcOrd="12"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37707-EB9E-4B59-849F-1AE1B411BF2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CE96181D-B4EE-4641-BEE1-34A90C61EF9C}">
      <dgm:prSet phldrT="[Texto]" custT="1"/>
      <dgm:spPr>
        <a:solidFill>
          <a:srgbClr val="00B0F0"/>
        </a:solidFill>
        <a:ln w="28575">
          <a:solidFill>
            <a:srgbClr val="691931"/>
          </a:solidFill>
        </a:ln>
      </dgm:spPr>
      <dgm:t>
        <a:bodyPr/>
        <a:lstStyle/>
        <a:p>
          <a:r>
            <a:rPr lang="es-MX" sz="1200" b="1" dirty="0">
              <a:solidFill>
                <a:schemeClr val="tx1"/>
              </a:solidFill>
            </a:rPr>
            <a:t>Capacita-</a:t>
          </a:r>
          <a:r>
            <a:rPr lang="es-MX" sz="1200" b="1" dirty="0" err="1">
              <a:solidFill>
                <a:schemeClr val="tx1"/>
              </a:solidFill>
            </a:rPr>
            <a:t>ción</a:t>
          </a:r>
          <a:r>
            <a:rPr lang="es-MX" sz="1200" b="1" dirty="0">
              <a:solidFill>
                <a:schemeClr val="tx1"/>
              </a:solidFill>
            </a:rPr>
            <a:t> y Asesoría</a:t>
          </a:r>
        </a:p>
      </dgm:t>
    </dgm:pt>
    <dgm:pt modelId="{3A4713F8-9161-4B11-9228-B3CEA41268F7}" type="parTrans" cxnId="{8645CBBB-7383-4FF4-948A-3DFF3220A8D9}">
      <dgm:prSet/>
      <dgm:spPr/>
      <dgm:t>
        <a:bodyPr/>
        <a:lstStyle/>
        <a:p>
          <a:endParaRPr lang="es-MX"/>
        </a:p>
      </dgm:t>
    </dgm:pt>
    <dgm:pt modelId="{D109DAC7-50A4-4309-B424-93E97CB476B9}" type="sibTrans" cxnId="{8645CBBB-7383-4FF4-948A-3DFF3220A8D9}">
      <dgm:prSet/>
      <dgm:spPr>
        <a:solidFill>
          <a:srgbClr val="00B050"/>
        </a:solidFill>
      </dgm:spPr>
      <dgm:t>
        <a:bodyPr/>
        <a:lstStyle/>
        <a:p>
          <a:endParaRPr lang="es-MX"/>
        </a:p>
      </dgm:t>
    </dgm:pt>
    <dgm:pt modelId="{027435BC-F2FA-4CB3-ADFD-C65E4FDA7952}">
      <dgm:prSet phldrT="[Texto]" custT="1"/>
      <dgm:spPr>
        <a:solidFill>
          <a:srgbClr val="00B050"/>
        </a:solidFill>
        <a:ln w="28575">
          <a:solidFill>
            <a:srgbClr val="7030A0"/>
          </a:solidFill>
        </a:ln>
      </dgm:spPr>
      <dgm:t>
        <a:bodyPr/>
        <a:lstStyle/>
        <a:p>
          <a:r>
            <a:rPr lang="es-MX" sz="1200" b="1" dirty="0">
              <a:solidFill>
                <a:schemeClr val="tx1"/>
              </a:solidFill>
            </a:rPr>
            <a:t>Comités de Contraloría Social</a:t>
          </a:r>
        </a:p>
      </dgm:t>
    </dgm:pt>
    <dgm:pt modelId="{1A58ACB0-A46F-460E-8161-96380EE2DC2F}" type="parTrans" cxnId="{0219737B-A9BA-444E-8E37-F2273B9E1311}">
      <dgm:prSet/>
      <dgm:spPr/>
      <dgm:t>
        <a:bodyPr/>
        <a:lstStyle/>
        <a:p>
          <a:endParaRPr lang="es-MX"/>
        </a:p>
      </dgm:t>
    </dgm:pt>
    <dgm:pt modelId="{D26AB2D6-D344-4DAB-B829-55D814B9B762}" type="sibTrans" cxnId="{0219737B-A9BA-444E-8E37-F2273B9E1311}">
      <dgm:prSet/>
      <dgm:spPr>
        <a:solidFill>
          <a:srgbClr val="FF0000"/>
        </a:solidFill>
      </dgm:spPr>
      <dgm:t>
        <a:bodyPr/>
        <a:lstStyle/>
        <a:p>
          <a:endParaRPr lang="es-MX"/>
        </a:p>
      </dgm:t>
    </dgm:pt>
    <dgm:pt modelId="{08DB285C-4BC8-4483-AC07-AD298BAF9002}">
      <dgm:prSet phldrT="[Texto]" custT="1"/>
      <dgm:spPr>
        <a:solidFill>
          <a:schemeClr val="accent5"/>
        </a:solidFill>
        <a:ln w="38100">
          <a:solidFill>
            <a:srgbClr val="A9ABF3"/>
          </a:solidFill>
        </a:ln>
      </dgm:spPr>
      <dgm:t>
        <a:bodyPr/>
        <a:lstStyle/>
        <a:p>
          <a:r>
            <a:rPr lang="es-MX" sz="1200" b="1" dirty="0">
              <a:solidFill>
                <a:schemeClr val="tx1"/>
              </a:solidFill>
            </a:rPr>
            <a:t>Informe del Comité de Contraloría Social</a:t>
          </a:r>
        </a:p>
      </dgm:t>
    </dgm:pt>
    <dgm:pt modelId="{B4A6B0A4-51E8-4A2E-868A-E1AC6C8BE129}" type="parTrans" cxnId="{B42CB0F4-033A-4DE5-AAF2-A297E69EDAEE}">
      <dgm:prSet/>
      <dgm:spPr/>
      <dgm:t>
        <a:bodyPr/>
        <a:lstStyle/>
        <a:p>
          <a:endParaRPr lang="es-MX"/>
        </a:p>
      </dgm:t>
    </dgm:pt>
    <dgm:pt modelId="{15912867-6ED8-4DF3-94B6-80A7BEE5B418}" type="sibTrans" cxnId="{B42CB0F4-033A-4DE5-AAF2-A297E69EDAEE}">
      <dgm:prSet/>
      <dgm:spPr>
        <a:solidFill>
          <a:srgbClr val="E2F123"/>
        </a:solidFill>
      </dgm:spPr>
      <dgm:t>
        <a:bodyPr/>
        <a:lstStyle/>
        <a:p>
          <a:endParaRPr lang="es-MX"/>
        </a:p>
      </dgm:t>
    </dgm:pt>
    <dgm:pt modelId="{8D0147D6-EA0F-4D57-A495-F13D5A537E98}">
      <dgm:prSet phldrT="[Texto]" custT="1"/>
      <dgm:spPr>
        <a:solidFill>
          <a:srgbClr val="FF0000"/>
        </a:solidFill>
        <a:ln w="28575">
          <a:solidFill>
            <a:srgbClr val="0000FF"/>
          </a:solidFill>
        </a:ln>
      </dgm:spPr>
      <dgm:t>
        <a:bodyPr/>
        <a:lstStyle/>
        <a:p>
          <a:r>
            <a:rPr lang="es-MX" sz="1200" b="1" dirty="0">
              <a:solidFill>
                <a:schemeClr val="tx1"/>
              </a:solidFill>
            </a:rPr>
            <a:t>Quejas y Denuncias</a:t>
          </a:r>
        </a:p>
      </dgm:t>
    </dgm:pt>
    <dgm:pt modelId="{6358E32C-351D-4C49-B1E9-2F84F07AE270}" type="parTrans" cxnId="{1C076198-0869-4343-8810-E5A7BA457174}">
      <dgm:prSet/>
      <dgm:spPr/>
      <dgm:t>
        <a:bodyPr/>
        <a:lstStyle/>
        <a:p>
          <a:endParaRPr lang="es-MX"/>
        </a:p>
      </dgm:t>
    </dgm:pt>
    <dgm:pt modelId="{CF4C5505-6C09-4DED-803F-984FBEF96CC9}" type="sibTrans" cxnId="{1C076198-0869-4343-8810-E5A7BA457174}">
      <dgm:prSet/>
      <dgm:spPr>
        <a:solidFill>
          <a:schemeClr val="accent2"/>
        </a:solidFill>
      </dgm:spPr>
      <dgm:t>
        <a:bodyPr/>
        <a:lstStyle/>
        <a:p>
          <a:endParaRPr lang="es-MX"/>
        </a:p>
      </dgm:t>
    </dgm:pt>
    <dgm:pt modelId="{6D46CEDB-3908-4963-8FC0-E6EE6B8D8AEF}">
      <dgm:prSet phldrT="[Texto]" custT="1"/>
      <dgm:spPr>
        <a:solidFill>
          <a:srgbClr val="006600"/>
        </a:solidFill>
        <a:ln w="28575">
          <a:solidFill>
            <a:srgbClr val="00B0F0"/>
          </a:solidFill>
        </a:ln>
      </dgm:spPr>
      <dgm:t>
        <a:bodyPr/>
        <a:lstStyle/>
        <a:p>
          <a:r>
            <a:rPr lang="es-MX" sz="1200" b="1" dirty="0">
              <a:solidFill>
                <a:schemeClr val="tx1"/>
              </a:solidFill>
              <a:latin typeface="Calibri" panose="020F0502020204030204"/>
              <a:ea typeface="+mn-ea"/>
              <a:cs typeface="+mn-cs"/>
            </a:rPr>
            <a:t>Sistema Informático</a:t>
          </a:r>
          <a:endParaRPr lang="es-MX" sz="1200" dirty="0">
            <a:solidFill>
              <a:schemeClr val="tx1"/>
            </a:solidFill>
          </a:endParaRPr>
        </a:p>
      </dgm:t>
    </dgm:pt>
    <dgm:pt modelId="{79847C8E-E53B-489D-ADE8-B48859B7F8A7}" type="parTrans" cxnId="{5F281CB7-6780-4B53-A98D-3F54E1CA67EA}">
      <dgm:prSet/>
      <dgm:spPr/>
      <dgm:t>
        <a:bodyPr/>
        <a:lstStyle/>
        <a:p>
          <a:endParaRPr lang="es-MX"/>
        </a:p>
      </dgm:t>
    </dgm:pt>
    <dgm:pt modelId="{1132DB67-9C93-4C33-920C-8DD27059F308}" type="sibTrans" cxnId="{5F281CB7-6780-4B53-A98D-3F54E1CA67EA}">
      <dgm:prSet/>
      <dgm:spPr/>
      <dgm:t>
        <a:bodyPr/>
        <a:lstStyle/>
        <a:p>
          <a:endParaRPr lang="es-MX"/>
        </a:p>
      </dgm:t>
    </dgm:pt>
    <dgm:pt modelId="{9D023DA7-2D02-45C7-9F50-D0C3C2EF633C}">
      <dgm:prSet phldrT="[Texto]" custT="1"/>
      <dgm:spPr>
        <a:solidFill>
          <a:schemeClr val="accent2"/>
        </a:solidFill>
        <a:ln w="28575">
          <a:solidFill>
            <a:srgbClr val="FF0000"/>
          </a:solidFill>
        </a:ln>
      </dgm:spPr>
      <dgm:t>
        <a:bodyPr/>
        <a:lstStyle/>
        <a:p>
          <a:pPr marL="0" lvl="0" indent="0" algn="ctr" defTabSz="444500">
            <a:lnSpc>
              <a:spcPct val="90000"/>
            </a:lnSpc>
            <a:spcBef>
              <a:spcPct val="0"/>
            </a:spcBef>
            <a:spcAft>
              <a:spcPct val="35000"/>
            </a:spcAft>
            <a:buNone/>
          </a:pPr>
          <a:r>
            <a:rPr lang="es-MX" sz="1100" b="1" kern="1200" dirty="0">
              <a:solidFill>
                <a:schemeClr val="tx1"/>
              </a:solidFill>
              <a:latin typeface="Calibri" panose="020F0502020204030204"/>
              <a:ea typeface="+mn-ea"/>
              <a:cs typeface="+mn-cs"/>
            </a:rPr>
            <a:t>Participa-</a:t>
          </a:r>
          <a:r>
            <a:rPr lang="es-MX" sz="1100" b="1" kern="1200" dirty="0" err="1">
              <a:solidFill>
                <a:schemeClr val="tx1"/>
              </a:solidFill>
              <a:latin typeface="Calibri" panose="020F0502020204030204"/>
              <a:ea typeface="+mn-ea"/>
              <a:cs typeface="+mn-cs"/>
            </a:rPr>
            <a:t>ción</a:t>
          </a:r>
          <a:r>
            <a:rPr lang="es-MX" sz="1100" b="1" kern="1200" dirty="0">
              <a:solidFill>
                <a:schemeClr val="tx1"/>
              </a:solidFill>
              <a:latin typeface="Calibri" panose="020F0502020204030204"/>
              <a:ea typeface="+mn-ea"/>
              <a:cs typeface="+mn-cs"/>
            </a:rPr>
            <a:t> de IN, IE, Órganos de Vigilancia</a:t>
          </a:r>
        </a:p>
      </dgm:t>
    </dgm:pt>
    <dgm:pt modelId="{8B3A216D-9D28-4EC8-86B2-89A0394BCB8E}" type="parTrans" cxnId="{96E03C98-15F8-4305-8E4F-648416EC3897}">
      <dgm:prSet/>
      <dgm:spPr/>
      <dgm:t>
        <a:bodyPr/>
        <a:lstStyle/>
        <a:p>
          <a:endParaRPr lang="es-MX"/>
        </a:p>
      </dgm:t>
    </dgm:pt>
    <dgm:pt modelId="{7C0FDDDC-87EE-4D00-A88C-A8FD328B69A9}" type="sibTrans" cxnId="{96E03C98-15F8-4305-8E4F-648416EC3897}">
      <dgm:prSet/>
      <dgm:spPr>
        <a:solidFill>
          <a:srgbClr val="CC00FF"/>
        </a:solidFill>
      </dgm:spPr>
      <dgm:t>
        <a:bodyPr/>
        <a:lstStyle/>
        <a:p>
          <a:endParaRPr lang="es-MX"/>
        </a:p>
      </dgm:t>
    </dgm:pt>
    <dgm:pt modelId="{37C9565B-5773-4CD7-8893-B99E6BF8A42E}">
      <dgm:prSet phldrT="[Texto]" custT="1"/>
      <dgm:spPr>
        <a:solidFill>
          <a:srgbClr val="FFFF00"/>
        </a:solidFill>
        <a:ln w="28575">
          <a:solidFill>
            <a:srgbClr val="00B050"/>
          </a:solidFill>
        </a:ln>
      </dgm:spPr>
      <dgm:t>
        <a:bodyPr/>
        <a:lstStyle/>
        <a:p>
          <a:pPr marL="0" lvl="0" indent="0" algn="ctr" defTabSz="444500">
            <a:lnSpc>
              <a:spcPct val="90000"/>
            </a:lnSpc>
            <a:spcBef>
              <a:spcPct val="0"/>
            </a:spcBef>
            <a:spcAft>
              <a:spcPct val="35000"/>
            </a:spcAft>
            <a:buNone/>
          </a:pPr>
          <a:r>
            <a:rPr lang="es-MX" sz="1200" b="1" kern="1200" dirty="0">
              <a:solidFill>
                <a:schemeClr val="tx1"/>
              </a:solidFill>
            </a:rPr>
            <a:t>Actividades de Difusión</a:t>
          </a:r>
          <a:endParaRPr lang="es-MX" sz="1200" b="1" kern="1200" dirty="0">
            <a:solidFill>
              <a:schemeClr val="tx1"/>
            </a:solidFill>
            <a:latin typeface="Calibri" panose="020F0502020204030204"/>
            <a:ea typeface="+mn-ea"/>
            <a:cs typeface="+mn-cs"/>
          </a:endParaRPr>
        </a:p>
      </dgm:t>
    </dgm:pt>
    <dgm:pt modelId="{9F3F50E4-E6E3-485E-8C0D-F3939D40B2A2}" type="parTrans" cxnId="{F3E8F192-9502-4FA6-A8D8-A12DF8288759}">
      <dgm:prSet/>
      <dgm:spPr/>
      <dgm:t>
        <a:bodyPr/>
        <a:lstStyle/>
        <a:p>
          <a:endParaRPr lang="es-MX"/>
        </a:p>
      </dgm:t>
    </dgm:pt>
    <dgm:pt modelId="{FEFA367F-34CC-40B5-B39A-C700BB727801}" type="sibTrans" cxnId="{F3E8F192-9502-4FA6-A8D8-A12DF8288759}">
      <dgm:prSet/>
      <dgm:spPr>
        <a:solidFill>
          <a:srgbClr val="00B0F0"/>
        </a:solidFill>
      </dgm:spPr>
      <dgm:t>
        <a:bodyPr/>
        <a:lstStyle/>
        <a:p>
          <a:endParaRPr lang="es-MX"/>
        </a:p>
      </dgm:t>
    </dgm:pt>
    <dgm:pt modelId="{90DCE3E1-66C5-466B-A574-AB57FD32FA19}" type="pres">
      <dgm:prSet presAssocID="{7D537707-EB9E-4B59-849F-1AE1B411BF2D}" presName="cycle" presStyleCnt="0">
        <dgm:presLayoutVars>
          <dgm:dir/>
          <dgm:resizeHandles val="exact"/>
        </dgm:presLayoutVars>
      </dgm:prSet>
      <dgm:spPr/>
    </dgm:pt>
    <dgm:pt modelId="{75C6A959-7A38-4923-90FD-95503A8374D5}" type="pres">
      <dgm:prSet presAssocID="{CE96181D-B4EE-4641-BEE1-34A90C61EF9C}" presName="node" presStyleLbl="node1" presStyleIdx="0" presStyleCnt="7" custRadScaleRad="95723">
        <dgm:presLayoutVars>
          <dgm:bulletEnabled val="1"/>
        </dgm:presLayoutVars>
      </dgm:prSet>
      <dgm:spPr/>
    </dgm:pt>
    <dgm:pt modelId="{BD264114-3FFE-477A-B1C4-68F2B0318F83}" type="pres">
      <dgm:prSet presAssocID="{D109DAC7-50A4-4309-B424-93E97CB476B9}" presName="sibTrans" presStyleLbl="sibTrans2D1" presStyleIdx="0" presStyleCnt="7"/>
      <dgm:spPr/>
    </dgm:pt>
    <dgm:pt modelId="{F653B3EA-63A8-4A4A-AA07-82C363B25039}" type="pres">
      <dgm:prSet presAssocID="{D109DAC7-50A4-4309-B424-93E97CB476B9}" presName="connectorText" presStyleLbl="sibTrans2D1" presStyleIdx="0" presStyleCnt="7"/>
      <dgm:spPr/>
    </dgm:pt>
    <dgm:pt modelId="{5ADAAB47-E2E1-4959-9C55-A3E8BB4AB8FE}" type="pres">
      <dgm:prSet presAssocID="{9D023DA7-2D02-45C7-9F50-D0C3C2EF633C}" presName="node" presStyleLbl="node1" presStyleIdx="1" presStyleCnt="7">
        <dgm:presLayoutVars>
          <dgm:bulletEnabled val="1"/>
        </dgm:presLayoutVars>
      </dgm:prSet>
      <dgm:spPr/>
    </dgm:pt>
    <dgm:pt modelId="{77AAF9D8-FFBF-48EA-8AB7-9CF1E9F3602F}" type="pres">
      <dgm:prSet presAssocID="{7C0FDDDC-87EE-4D00-A88C-A8FD328B69A9}" presName="sibTrans" presStyleLbl="sibTrans2D1" presStyleIdx="1" presStyleCnt="7"/>
      <dgm:spPr/>
    </dgm:pt>
    <dgm:pt modelId="{A863500E-5B16-4A39-A64D-71000BD75D6A}" type="pres">
      <dgm:prSet presAssocID="{7C0FDDDC-87EE-4D00-A88C-A8FD328B69A9}" presName="connectorText" presStyleLbl="sibTrans2D1" presStyleIdx="1" presStyleCnt="7"/>
      <dgm:spPr/>
    </dgm:pt>
    <dgm:pt modelId="{FC6A9AB8-83B2-496B-BE99-A102D9D3AED1}" type="pres">
      <dgm:prSet presAssocID="{37C9565B-5773-4CD7-8893-B99E6BF8A42E}" presName="node" presStyleLbl="node1" presStyleIdx="2" presStyleCnt="7">
        <dgm:presLayoutVars>
          <dgm:bulletEnabled val="1"/>
        </dgm:presLayoutVars>
      </dgm:prSet>
      <dgm:spPr/>
    </dgm:pt>
    <dgm:pt modelId="{6BC9C840-CB6E-4B0C-BA9D-BCF75F3DABFE}" type="pres">
      <dgm:prSet presAssocID="{FEFA367F-34CC-40B5-B39A-C700BB727801}" presName="sibTrans" presStyleLbl="sibTrans2D1" presStyleIdx="2" presStyleCnt="7"/>
      <dgm:spPr/>
    </dgm:pt>
    <dgm:pt modelId="{7B2D723D-064B-4C82-9EAD-2A12B8AE02DF}" type="pres">
      <dgm:prSet presAssocID="{FEFA367F-34CC-40B5-B39A-C700BB727801}" presName="connectorText" presStyleLbl="sibTrans2D1" presStyleIdx="2" presStyleCnt="7"/>
      <dgm:spPr/>
    </dgm:pt>
    <dgm:pt modelId="{AEFF5E39-3C31-45B7-9C58-0D2592B77E72}" type="pres">
      <dgm:prSet presAssocID="{027435BC-F2FA-4CB3-ADFD-C65E4FDA7952}" presName="node" presStyleLbl="node1" presStyleIdx="3" presStyleCnt="7">
        <dgm:presLayoutVars>
          <dgm:bulletEnabled val="1"/>
        </dgm:presLayoutVars>
      </dgm:prSet>
      <dgm:spPr/>
    </dgm:pt>
    <dgm:pt modelId="{D337F369-C1EF-418B-BC30-BB9ADF0C156C}" type="pres">
      <dgm:prSet presAssocID="{D26AB2D6-D344-4DAB-B829-55D814B9B762}" presName="sibTrans" presStyleLbl="sibTrans2D1" presStyleIdx="3" presStyleCnt="7"/>
      <dgm:spPr/>
    </dgm:pt>
    <dgm:pt modelId="{C6960A80-B641-4DF8-BA61-2BAA2A56008F}" type="pres">
      <dgm:prSet presAssocID="{D26AB2D6-D344-4DAB-B829-55D814B9B762}" presName="connectorText" presStyleLbl="sibTrans2D1" presStyleIdx="3" presStyleCnt="7"/>
      <dgm:spPr/>
    </dgm:pt>
    <dgm:pt modelId="{4313C8D5-C87B-423C-8654-BC24BB9DC336}" type="pres">
      <dgm:prSet presAssocID="{08DB285C-4BC8-4483-AC07-AD298BAF9002}" presName="node" presStyleLbl="node1" presStyleIdx="4" presStyleCnt="7">
        <dgm:presLayoutVars>
          <dgm:bulletEnabled val="1"/>
        </dgm:presLayoutVars>
      </dgm:prSet>
      <dgm:spPr/>
    </dgm:pt>
    <dgm:pt modelId="{7DBCD164-0FAC-436E-9B7A-310CB0840110}" type="pres">
      <dgm:prSet presAssocID="{15912867-6ED8-4DF3-94B6-80A7BEE5B418}" presName="sibTrans" presStyleLbl="sibTrans2D1" presStyleIdx="4" presStyleCnt="7"/>
      <dgm:spPr/>
    </dgm:pt>
    <dgm:pt modelId="{BCA171D1-ABDC-4025-AC27-470D33F72418}" type="pres">
      <dgm:prSet presAssocID="{15912867-6ED8-4DF3-94B6-80A7BEE5B418}" presName="connectorText" presStyleLbl="sibTrans2D1" presStyleIdx="4" presStyleCnt="7"/>
      <dgm:spPr/>
    </dgm:pt>
    <dgm:pt modelId="{E8675A87-4AAD-423B-804F-712259BC7122}" type="pres">
      <dgm:prSet presAssocID="{8D0147D6-EA0F-4D57-A495-F13D5A537E98}" presName="node" presStyleLbl="node1" presStyleIdx="5" presStyleCnt="7">
        <dgm:presLayoutVars>
          <dgm:bulletEnabled val="1"/>
        </dgm:presLayoutVars>
      </dgm:prSet>
      <dgm:spPr/>
    </dgm:pt>
    <dgm:pt modelId="{1E9942C4-5B88-4D1F-9C71-EECAE05C2193}" type="pres">
      <dgm:prSet presAssocID="{CF4C5505-6C09-4DED-803F-984FBEF96CC9}" presName="sibTrans" presStyleLbl="sibTrans2D1" presStyleIdx="5" presStyleCnt="7"/>
      <dgm:spPr/>
    </dgm:pt>
    <dgm:pt modelId="{C853B5DA-7F6E-4267-920F-E3FA4DE3AF0F}" type="pres">
      <dgm:prSet presAssocID="{CF4C5505-6C09-4DED-803F-984FBEF96CC9}" presName="connectorText" presStyleLbl="sibTrans2D1" presStyleIdx="5" presStyleCnt="7"/>
      <dgm:spPr/>
    </dgm:pt>
    <dgm:pt modelId="{07ECE58C-771C-4F45-9B09-E81E3D54993A}" type="pres">
      <dgm:prSet presAssocID="{6D46CEDB-3908-4963-8FC0-E6EE6B8D8AEF}" presName="node" presStyleLbl="node1" presStyleIdx="6" presStyleCnt="7">
        <dgm:presLayoutVars>
          <dgm:bulletEnabled val="1"/>
        </dgm:presLayoutVars>
      </dgm:prSet>
      <dgm:spPr/>
    </dgm:pt>
    <dgm:pt modelId="{ACDE5594-BD71-4800-B711-9ABFF78F4667}" type="pres">
      <dgm:prSet presAssocID="{1132DB67-9C93-4C33-920C-8DD27059F308}" presName="sibTrans" presStyleLbl="sibTrans2D1" presStyleIdx="6" presStyleCnt="7"/>
      <dgm:spPr/>
    </dgm:pt>
    <dgm:pt modelId="{D040A71C-0A06-4B1D-8470-F7731A9B497D}" type="pres">
      <dgm:prSet presAssocID="{1132DB67-9C93-4C33-920C-8DD27059F308}" presName="connectorText" presStyleLbl="sibTrans2D1" presStyleIdx="6" presStyleCnt="7"/>
      <dgm:spPr/>
    </dgm:pt>
  </dgm:ptLst>
  <dgm:cxnLst>
    <dgm:cxn modelId="{C529AA1D-1D66-4649-B30A-FE2EEEDF6A46}" type="presOf" srcId="{9D023DA7-2D02-45C7-9F50-D0C3C2EF633C}" destId="{5ADAAB47-E2E1-4959-9C55-A3E8BB4AB8FE}" srcOrd="0" destOrd="0" presId="urn:microsoft.com/office/officeart/2005/8/layout/cycle2"/>
    <dgm:cxn modelId="{B05B1F26-5EB2-4F99-9D11-44895D128304}" type="presOf" srcId="{1132DB67-9C93-4C33-920C-8DD27059F308}" destId="{ACDE5594-BD71-4800-B711-9ABFF78F4667}" srcOrd="0" destOrd="0" presId="urn:microsoft.com/office/officeart/2005/8/layout/cycle2"/>
    <dgm:cxn modelId="{F068F464-82F6-4613-A6AA-D2325109E456}" type="presOf" srcId="{FEFA367F-34CC-40B5-B39A-C700BB727801}" destId="{7B2D723D-064B-4C82-9EAD-2A12B8AE02DF}" srcOrd="1" destOrd="0" presId="urn:microsoft.com/office/officeart/2005/8/layout/cycle2"/>
    <dgm:cxn modelId="{04942045-C832-4044-B5D0-AB78BAF9C817}" type="presOf" srcId="{6D46CEDB-3908-4963-8FC0-E6EE6B8D8AEF}" destId="{07ECE58C-771C-4F45-9B09-E81E3D54993A}" srcOrd="0" destOrd="0" presId="urn:microsoft.com/office/officeart/2005/8/layout/cycle2"/>
    <dgm:cxn modelId="{33A1AE46-1B6F-4024-8F26-3BF735AEDDF2}" type="presOf" srcId="{D26AB2D6-D344-4DAB-B829-55D814B9B762}" destId="{C6960A80-B641-4DF8-BA61-2BAA2A56008F}" srcOrd="1" destOrd="0" presId="urn:microsoft.com/office/officeart/2005/8/layout/cycle2"/>
    <dgm:cxn modelId="{B2941E4A-951B-4C79-8A7E-AC707DB31183}" type="presOf" srcId="{7D537707-EB9E-4B59-849F-1AE1B411BF2D}" destId="{90DCE3E1-66C5-466B-A574-AB57FD32FA19}" srcOrd="0" destOrd="0" presId="urn:microsoft.com/office/officeart/2005/8/layout/cycle2"/>
    <dgm:cxn modelId="{EA51BB6A-13AD-49E5-A008-0BDD1A9DE24C}" type="presOf" srcId="{D109DAC7-50A4-4309-B424-93E97CB476B9}" destId="{BD264114-3FFE-477A-B1C4-68F2B0318F83}" srcOrd="0" destOrd="0" presId="urn:microsoft.com/office/officeart/2005/8/layout/cycle2"/>
    <dgm:cxn modelId="{04F8996B-E584-4D24-BAA3-1F8D5564AE27}" type="presOf" srcId="{D26AB2D6-D344-4DAB-B829-55D814B9B762}" destId="{D337F369-C1EF-418B-BC30-BB9ADF0C156C}" srcOrd="0" destOrd="0" presId="urn:microsoft.com/office/officeart/2005/8/layout/cycle2"/>
    <dgm:cxn modelId="{CCF3306C-F931-4004-BF02-512B510C8277}" type="presOf" srcId="{15912867-6ED8-4DF3-94B6-80A7BEE5B418}" destId="{7DBCD164-0FAC-436E-9B7A-310CB0840110}" srcOrd="0" destOrd="0" presId="urn:microsoft.com/office/officeart/2005/8/layout/cycle2"/>
    <dgm:cxn modelId="{5654456C-5FFB-434D-8E54-47B363ECC3D7}" type="presOf" srcId="{027435BC-F2FA-4CB3-ADFD-C65E4FDA7952}" destId="{AEFF5E39-3C31-45B7-9C58-0D2592B77E72}" srcOrd="0" destOrd="0" presId="urn:microsoft.com/office/officeart/2005/8/layout/cycle2"/>
    <dgm:cxn modelId="{4F7B666C-C47A-4E80-AE3D-C16853B02877}" type="presOf" srcId="{37C9565B-5773-4CD7-8893-B99E6BF8A42E}" destId="{FC6A9AB8-83B2-496B-BE99-A102D9D3AED1}" srcOrd="0" destOrd="0" presId="urn:microsoft.com/office/officeart/2005/8/layout/cycle2"/>
    <dgm:cxn modelId="{B2D58D4E-C046-4136-B6FE-3D3B08DA46EF}" type="presOf" srcId="{15912867-6ED8-4DF3-94B6-80A7BEE5B418}" destId="{BCA171D1-ABDC-4025-AC27-470D33F72418}" srcOrd="1" destOrd="0" presId="urn:microsoft.com/office/officeart/2005/8/layout/cycle2"/>
    <dgm:cxn modelId="{0219737B-A9BA-444E-8E37-F2273B9E1311}" srcId="{7D537707-EB9E-4B59-849F-1AE1B411BF2D}" destId="{027435BC-F2FA-4CB3-ADFD-C65E4FDA7952}" srcOrd="3" destOrd="0" parTransId="{1A58ACB0-A46F-460E-8161-96380EE2DC2F}" sibTransId="{D26AB2D6-D344-4DAB-B829-55D814B9B762}"/>
    <dgm:cxn modelId="{AAE80E8D-B304-4D18-A1D0-1E236FABDEF8}" type="presOf" srcId="{7C0FDDDC-87EE-4D00-A88C-A8FD328B69A9}" destId="{A863500E-5B16-4A39-A64D-71000BD75D6A}" srcOrd="1" destOrd="0" presId="urn:microsoft.com/office/officeart/2005/8/layout/cycle2"/>
    <dgm:cxn modelId="{58A35490-5D38-4E3B-BC1E-772AC3B55BD0}" type="presOf" srcId="{CF4C5505-6C09-4DED-803F-984FBEF96CC9}" destId="{1E9942C4-5B88-4D1F-9C71-EECAE05C2193}" srcOrd="0" destOrd="0" presId="urn:microsoft.com/office/officeart/2005/8/layout/cycle2"/>
    <dgm:cxn modelId="{F3E8F192-9502-4FA6-A8D8-A12DF8288759}" srcId="{7D537707-EB9E-4B59-849F-1AE1B411BF2D}" destId="{37C9565B-5773-4CD7-8893-B99E6BF8A42E}" srcOrd="2" destOrd="0" parTransId="{9F3F50E4-E6E3-485E-8C0D-F3939D40B2A2}" sibTransId="{FEFA367F-34CC-40B5-B39A-C700BB727801}"/>
    <dgm:cxn modelId="{96E03C98-15F8-4305-8E4F-648416EC3897}" srcId="{7D537707-EB9E-4B59-849F-1AE1B411BF2D}" destId="{9D023DA7-2D02-45C7-9F50-D0C3C2EF633C}" srcOrd="1" destOrd="0" parTransId="{8B3A216D-9D28-4EC8-86B2-89A0394BCB8E}" sibTransId="{7C0FDDDC-87EE-4D00-A88C-A8FD328B69A9}"/>
    <dgm:cxn modelId="{1C076198-0869-4343-8810-E5A7BA457174}" srcId="{7D537707-EB9E-4B59-849F-1AE1B411BF2D}" destId="{8D0147D6-EA0F-4D57-A495-F13D5A537E98}" srcOrd="5" destOrd="0" parTransId="{6358E32C-351D-4C49-B1E9-2F84F07AE270}" sibTransId="{CF4C5505-6C09-4DED-803F-984FBEF96CC9}"/>
    <dgm:cxn modelId="{B81D989C-94B3-4D85-A3BF-5A5A29EF6F8E}" type="presOf" srcId="{7C0FDDDC-87EE-4D00-A88C-A8FD328B69A9}" destId="{77AAF9D8-FFBF-48EA-8AB7-9CF1E9F3602F}" srcOrd="0" destOrd="0" presId="urn:microsoft.com/office/officeart/2005/8/layout/cycle2"/>
    <dgm:cxn modelId="{7AA9E39E-B5D3-45B3-86CA-C9FF45FC7534}" type="presOf" srcId="{CF4C5505-6C09-4DED-803F-984FBEF96CC9}" destId="{C853B5DA-7F6E-4267-920F-E3FA4DE3AF0F}" srcOrd="1" destOrd="0" presId="urn:microsoft.com/office/officeart/2005/8/layout/cycle2"/>
    <dgm:cxn modelId="{20DA0CA4-7903-4F81-86C3-91713E8256EA}" type="presOf" srcId="{8D0147D6-EA0F-4D57-A495-F13D5A537E98}" destId="{E8675A87-4AAD-423B-804F-712259BC7122}" srcOrd="0" destOrd="0" presId="urn:microsoft.com/office/officeart/2005/8/layout/cycle2"/>
    <dgm:cxn modelId="{2F73CBA5-B5C7-4EBF-9B1E-097E877CDB2E}" type="presOf" srcId="{08DB285C-4BC8-4483-AC07-AD298BAF9002}" destId="{4313C8D5-C87B-423C-8654-BC24BB9DC336}" srcOrd="0" destOrd="0" presId="urn:microsoft.com/office/officeart/2005/8/layout/cycle2"/>
    <dgm:cxn modelId="{5F281CB7-6780-4B53-A98D-3F54E1CA67EA}" srcId="{7D537707-EB9E-4B59-849F-1AE1B411BF2D}" destId="{6D46CEDB-3908-4963-8FC0-E6EE6B8D8AEF}" srcOrd="6" destOrd="0" parTransId="{79847C8E-E53B-489D-ADE8-B48859B7F8A7}" sibTransId="{1132DB67-9C93-4C33-920C-8DD27059F308}"/>
    <dgm:cxn modelId="{8645CBBB-7383-4FF4-948A-3DFF3220A8D9}" srcId="{7D537707-EB9E-4B59-849F-1AE1B411BF2D}" destId="{CE96181D-B4EE-4641-BEE1-34A90C61EF9C}" srcOrd="0" destOrd="0" parTransId="{3A4713F8-9161-4B11-9228-B3CEA41268F7}" sibTransId="{D109DAC7-50A4-4309-B424-93E97CB476B9}"/>
    <dgm:cxn modelId="{BAA39CC5-E634-4427-B9CD-48D933B9BE66}" type="presOf" srcId="{FEFA367F-34CC-40B5-B39A-C700BB727801}" destId="{6BC9C840-CB6E-4B0C-BA9D-BCF75F3DABFE}" srcOrd="0" destOrd="0" presId="urn:microsoft.com/office/officeart/2005/8/layout/cycle2"/>
    <dgm:cxn modelId="{9A01B5E6-53F9-4E74-A36D-1A13548B4FA1}" type="presOf" srcId="{CE96181D-B4EE-4641-BEE1-34A90C61EF9C}" destId="{75C6A959-7A38-4923-90FD-95503A8374D5}" srcOrd="0" destOrd="0" presId="urn:microsoft.com/office/officeart/2005/8/layout/cycle2"/>
    <dgm:cxn modelId="{3D8F9FEC-5A1F-4DBB-BCC9-C0EA342195A1}" type="presOf" srcId="{D109DAC7-50A4-4309-B424-93E97CB476B9}" destId="{F653B3EA-63A8-4A4A-AA07-82C363B25039}" srcOrd="1" destOrd="0" presId="urn:microsoft.com/office/officeart/2005/8/layout/cycle2"/>
    <dgm:cxn modelId="{2F043EED-4283-4C79-B169-EDAAD5AC22C6}" type="presOf" srcId="{1132DB67-9C93-4C33-920C-8DD27059F308}" destId="{D040A71C-0A06-4B1D-8470-F7731A9B497D}" srcOrd="1" destOrd="0" presId="urn:microsoft.com/office/officeart/2005/8/layout/cycle2"/>
    <dgm:cxn modelId="{B42CB0F4-033A-4DE5-AAF2-A297E69EDAEE}" srcId="{7D537707-EB9E-4B59-849F-1AE1B411BF2D}" destId="{08DB285C-4BC8-4483-AC07-AD298BAF9002}" srcOrd="4" destOrd="0" parTransId="{B4A6B0A4-51E8-4A2E-868A-E1AC6C8BE129}" sibTransId="{15912867-6ED8-4DF3-94B6-80A7BEE5B418}"/>
    <dgm:cxn modelId="{F2DE47EA-BF44-4661-A57C-4BED18B8971F}" type="presParOf" srcId="{90DCE3E1-66C5-466B-A574-AB57FD32FA19}" destId="{75C6A959-7A38-4923-90FD-95503A8374D5}" srcOrd="0" destOrd="0" presId="urn:microsoft.com/office/officeart/2005/8/layout/cycle2"/>
    <dgm:cxn modelId="{3BFAAB83-5C62-4CC6-8C90-8218F6C53954}" type="presParOf" srcId="{90DCE3E1-66C5-466B-A574-AB57FD32FA19}" destId="{BD264114-3FFE-477A-B1C4-68F2B0318F83}" srcOrd="1" destOrd="0" presId="urn:microsoft.com/office/officeart/2005/8/layout/cycle2"/>
    <dgm:cxn modelId="{F82E5E4D-36B9-4EEA-B0BE-D35D9C5AE11E}" type="presParOf" srcId="{BD264114-3FFE-477A-B1C4-68F2B0318F83}" destId="{F653B3EA-63A8-4A4A-AA07-82C363B25039}" srcOrd="0" destOrd="0" presId="urn:microsoft.com/office/officeart/2005/8/layout/cycle2"/>
    <dgm:cxn modelId="{A9C9CBAF-5558-4BFC-A097-DE50D410ADE3}" type="presParOf" srcId="{90DCE3E1-66C5-466B-A574-AB57FD32FA19}" destId="{5ADAAB47-E2E1-4959-9C55-A3E8BB4AB8FE}" srcOrd="2" destOrd="0" presId="urn:microsoft.com/office/officeart/2005/8/layout/cycle2"/>
    <dgm:cxn modelId="{33FFE10C-4009-459F-801D-627CB4256531}" type="presParOf" srcId="{90DCE3E1-66C5-466B-A574-AB57FD32FA19}" destId="{77AAF9D8-FFBF-48EA-8AB7-9CF1E9F3602F}" srcOrd="3" destOrd="0" presId="urn:microsoft.com/office/officeart/2005/8/layout/cycle2"/>
    <dgm:cxn modelId="{053E9C69-47C6-4D45-A93B-DA64A2A3B656}" type="presParOf" srcId="{77AAF9D8-FFBF-48EA-8AB7-9CF1E9F3602F}" destId="{A863500E-5B16-4A39-A64D-71000BD75D6A}" srcOrd="0" destOrd="0" presId="urn:microsoft.com/office/officeart/2005/8/layout/cycle2"/>
    <dgm:cxn modelId="{46EC1840-C3AE-4A24-B23A-EA7A42A7C017}" type="presParOf" srcId="{90DCE3E1-66C5-466B-A574-AB57FD32FA19}" destId="{FC6A9AB8-83B2-496B-BE99-A102D9D3AED1}" srcOrd="4" destOrd="0" presId="urn:microsoft.com/office/officeart/2005/8/layout/cycle2"/>
    <dgm:cxn modelId="{4D16CD77-14EB-44EC-BFF1-C4679FAC7997}" type="presParOf" srcId="{90DCE3E1-66C5-466B-A574-AB57FD32FA19}" destId="{6BC9C840-CB6E-4B0C-BA9D-BCF75F3DABFE}" srcOrd="5" destOrd="0" presId="urn:microsoft.com/office/officeart/2005/8/layout/cycle2"/>
    <dgm:cxn modelId="{95A62437-2AB7-4D61-8EA1-A7BB31E57FB3}" type="presParOf" srcId="{6BC9C840-CB6E-4B0C-BA9D-BCF75F3DABFE}" destId="{7B2D723D-064B-4C82-9EAD-2A12B8AE02DF}" srcOrd="0" destOrd="0" presId="urn:microsoft.com/office/officeart/2005/8/layout/cycle2"/>
    <dgm:cxn modelId="{A8BDE63D-FEE9-4732-B68E-1798212BFF88}" type="presParOf" srcId="{90DCE3E1-66C5-466B-A574-AB57FD32FA19}" destId="{AEFF5E39-3C31-45B7-9C58-0D2592B77E72}" srcOrd="6" destOrd="0" presId="urn:microsoft.com/office/officeart/2005/8/layout/cycle2"/>
    <dgm:cxn modelId="{A9C51020-E3D9-4CC6-B3BD-6EC6AA44C5E8}" type="presParOf" srcId="{90DCE3E1-66C5-466B-A574-AB57FD32FA19}" destId="{D337F369-C1EF-418B-BC30-BB9ADF0C156C}" srcOrd="7" destOrd="0" presId="urn:microsoft.com/office/officeart/2005/8/layout/cycle2"/>
    <dgm:cxn modelId="{0AF527AF-570E-449C-AC80-8C84FA16868C}" type="presParOf" srcId="{D337F369-C1EF-418B-BC30-BB9ADF0C156C}" destId="{C6960A80-B641-4DF8-BA61-2BAA2A56008F}" srcOrd="0" destOrd="0" presId="urn:microsoft.com/office/officeart/2005/8/layout/cycle2"/>
    <dgm:cxn modelId="{5DE90814-3336-4E38-8800-92B30D1C2F99}" type="presParOf" srcId="{90DCE3E1-66C5-466B-A574-AB57FD32FA19}" destId="{4313C8D5-C87B-423C-8654-BC24BB9DC336}" srcOrd="8" destOrd="0" presId="urn:microsoft.com/office/officeart/2005/8/layout/cycle2"/>
    <dgm:cxn modelId="{3B4E9EF3-6D5A-4F44-A4B8-A7839E1F4BD5}" type="presParOf" srcId="{90DCE3E1-66C5-466B-A574-AB57FD32FA19}" destId="{7DBCD164-0FAC-436E-9B7A-310CB0840110}" srcOrd="9" destOrd="0" presId="urn:microsoft.com/office/officeart/2005/8/layout/cycle2"/>
    <dgm:cxn modelId="{46919200-7DC3-41B4-8659-3BF21C7FF55A}" type="presParOf" srcId="{7DBCD164-0FAC-436E-9B7A-310CB0840110}" destId="{BCA171D1-ABDC-4025-AC27-470D33F72418}" srcOrd="0" destOrd="0" presId="urn:microsoft.com/office/officeart/2005/8/layout/cycle2"/>
    <dgm:cxn modelId="{EB1CBD34-EA04-4659-B39B-F14A64EC1765}" type="presParOf" srcId="{90DCE3E1-66C5-466B-A574-AB57FD32FA19}" destId="{E8675A87-4AAD-423B-804F-712259BC7122}" srcOrd="10" destOrd="0" presId="urn:microsoft.com/office/officeart/2005/8/layout/cycle2"/>
    <dgm:cxn modelId="{C4E370B9-95C7-4C1A-AD7B-90C458539FB3}" type="presParOf" srcId="{90DCE3E1-66C5-466B-A574-AB57FD32FA19}" destId="{1E9942C4-5B88-4D1F-9C71-EECAE05C2193}" srcOrd="11" destOrd="0" presId="urn:microsoft.com/office/officeart/2005/8/layout/cycle2"/>
    <dgm:cxn modelId="{5BBFCDE8-10ED-4E61-9B22-4331228F87C7}" type="presParOf" srcId="{1E9942C4-5B88-4D1F-9C71-EECAE05C2193}" destId="{C853B5DA-7F6E-4267-920F-E3FA4DE3AF0F}" srcOrd="0" destOrd="0" presId="urn:microsoft.com/office/officeart/2005/8/layout/cycle2"/>
    <dgm:cxn modelId="{BC8007E4-A0FF-4056-A40D-B07B44AF9756}" type="presParOf" srcId="{90DCE3E1-66C5-466B-A574-AB57FD32FA19}" destId="{07ECE58C-771C-4F45-9B09-E81E3D54993A}" srcOrd="12" destOrd="0" presId="urn:microsoft.com/office/officeart/2005/8/layout/cycle2"/>
    <dgm:cxn modelId="{2D2565B9-4328-42F2-987A-D3366068E3CB}" type="presParOf" srcId="{90DCE3E1-66C5-466B-A574-AB57FD32FA19}" destId="{ACDE5594-BD71-4800-B711-9ABFF78F4667}" srcOrd="13" destOrd="0" presId="urn:microsoft.com/office/officeart/2005/8/layout/cycle2"/>
    <dgm:cxn modelId="{0BEF8301-A593-4A1B-8033-044DBE2401CA}" type="presParOf" srcId="{ACDE5594-BD71-4800-B711-9ABFF78F4667}" destId="{D040A71C-0A06-4B1D-8470-F7731A9B497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7C683-3609-4DFD-97D8-0A234783199D}">
      <dsp:nvSpPr>
        <dsp:cNvPr id="0" name=""/>
        <dsp:cNvSpPr/>
      </dsp:nvSpPr>
      <dsp:spPr>
        <a:xfrm>
          <a:off x="3613332" y="1610791"/>
          <a:ext cx="1236622" cy="1236622"/>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MX" sz="1000" kern="1200" dirty="0">
              <a:latin typeface="Montserrat" panose="00000500000000000000" pitchFamily="2" charset="0"/>
            </a:rPr>
            <a:t>Profesores de Tempo Completo y Cuerpos Académicos beneficiados</a:t>
          </a:r>
        </a:p>
      </dsp:txBody>
      <dsp:txXfrm>
        <a:off x="3794431" y="1791890"/>
        <a:ext cx="874424" cy="874424"/>
      </dsp:txXfrm>
    </dsp:sp>
    <dsp:sp modelId="{A1B2450E-ED68-4C89-8655-B5645315D627}">
      <dsp:nvSpPr>
        <dsp:cNvPr id="0" name=""/>
        <dsp:cNvSpPr/>
      </dsp:nvSpPr>
      <dsp:spPr>
        <a:xfrm rot="16200000">
          <a:off x="4045804" y="1411790"/>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222351" y="1415660"/>
        <a:ext cx="18583" cy="18583"/>
      </dsp:txXfrm>
    </dsp:sp>
    <dsp:sp modelId="{E20317CE-CEB6-4DFB-9A6D-56B9F551A6F6}">
      <dsp:nvSpPr>
        <dsp:cNvPr id="0" name=""/>
        <dsp:cNvSpPr/>
      </dsp:nvSpPr>
      <dsp:spPr>
        <a:xfrm>
          <a:off x="3613332" y="2491"/>
          <a:ext cx="1236622" cy="1236622"/>
        </a:xfrm>
        <a:prstGeom prst="ellipse">
          <a:avLst/>
        </a:prstGeom>
        <a:solidFill>
          <a:srgbClr val="5629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Montserrat" panose="00000500000000000000" pitchFamily="2" charset="0"/>
            </a:rPr>
            <a:t>Secretaría de la Función Pública</a:t>
          </a:r>
        </a:p>
      </dsp:txBody>
      <dsp:txXfrm>
        <a:off x="3794431" y="183590"/>
        <a:ext cx="874424" cy="874424"/>
      </dsp:txXfrm>
    </dsp:sp>
    <dsp:sp modelId="{CC479017-FA31-4D46-A758-6962D3BA07A8}">
      <dsp:nvSpPr>
        <dsp:cNvPr id="0" name=""/>
        <dsp:cNvSpPr/>
      </dsp:nvSpPr>
      <dsp:spPr>
        <a:xfrm rot="19800000">
          <a:off x="4742218" y="1813865"/>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918765" y="1817735"/>
        <a:ext cx="18583" cy="18583"/>
      </dsp:txXfrm>
    </dsp:sp>
    <dsp:sp modelId="{552ADF58-34E9-49AA-A4A2-2932BE75A9C7}">
      <dsp:nvSpPr>
        <dsp:cNvPr id="0" name=""/>
        <dsp:cNvSpPr/>
      </dsp:nvSpPr>
      <dsp:spPr>
        <a:xfrm>
          <a:off x="5006160" y="806641"/>
          <a:ext cx="1236622" cy="1236622"/>
        </a:xfrm>
        <a:prstGeom prst="ellipse">
          <a:avLst/>
        </a:prstGeom>
        <a:solidFill>
          <a:srgbClr val="A222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Montserrat" panose="00000500000000000000" pitchFamily="2" charset="0"/>
            </a:rPr>
            <a:t>Instancias Normativas</a:t>
          </a:r>
        </a:p>
      </dsp:txBody>
      <dsp:txXfrm>
        <a:off x="5187259" y="987740"/>
        <a:ext cx="874424" cy="874424"/>
      </dsp:txXfrm>
    </dsp:sp>
    <dsp:sp modelId="{6DCE72BE-B0F4-4B48-84EF-07B61693AC4A}">
      <dsp:nvSpPr>
        <dsp:cNvPr id="0" name=""/>
        <dsp:cNvSpPr/>
      </dsp:nvSpPr>
      <dsp:spPr>
        <a:xfrm rot="1800000">
          <a:off x="4742218" y="2618015"/>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918765" y="2621885"/>
        <a:ext cx="18583" cy="18583"/>
      </dsp:txXfrm>
    </dsp:sp>
    <dsp:sp modelId="{029FCBFE-3865-4270-BD1F-5FBE6C8F804F}">
      <dsp:nvSpPr>
        <dsp:cNvPr id="0" name=""/>
        <dsp:cNvSpPr/>
      </dsp:nvSpPr>
      <dsp:spPr>
        <a:xfrm>
          <a:off x="5006160" y="2414941"/>
          <a:ext cx="1236622" cy="1236622"/>
        </a:xfrm>
        <a:prstGeom prst="ellipse">
          <a:avLst/>
        </a:prstGeom>
        <a:solidFill>
          <a:srgbClr val="1332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Montserrat" panose="00000500000000000000" pitchFamily="2" charset="0"/>
            </a:rPr>
            <a:t>Oficinas de Representa</a:t>
          </a:r>
        </a:p>
        <a:p>
          <a:pPr marL="0" lvl="0" indent="0" algn="ctr" defTabSz="400050">
            <a:lnSpc>
              <a:spcPct val="90000"/>
            </a:lnSpc>
            <a:spcBef>
              <a:spcPct val="0"/>
            </a:spcBef>
            <a:spcAft>
              <a:spcPct val="35000"/>
            </a:spcAft>
            <a:buNone/>
          </a:pPr>
          <a:r>
            <a:rPr lang="es-MX" sz="900" kern="1200" dirty="0" err="1">
              <a:latin typeface="Montserrat" panose="00000500000000000000" pitchFamily="2" charset="0"/>
            </a:rPr>
            <a:t>ción</a:t>
          </a:r>
          <a:r>
            <a:rPr lang="es-MX" sz="900" kern="1200" dirty="0">
              <a:latin typeface="Montserrat" panose="00000500000000000000" pitchFamily="2" charset="0"/>
            </a:rPr>
            <a:t> Federal </a:t>
          </a:r>
        </a:p>
      </dsp:txBody>
      <dsp:txXfrm>
        <a:off x="5187259" y="2596040"/>
        <a:ext cx="874424" cy="874424"/>
      </dsp:txXfrm>
    </dsp:sp>
    <dsp:sp modelId="{AF93B23D-0C7F-47C3-A890-E143308FAC26}">
      <dsp:nvSpPr>
        <dsp:cNvPr id="0" name=""/>
        <dsp:cNvSpPr/>
      </dsp:nvSpPr>
      <dsp:spPr>
        <a:xfrm rot="5400000">
          <a:off x="4045804" y="3020090"/>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222351" y="3023960"/>
        <a:ext cx="18583" cy="18583"/>
      </dsp:txXfrm>
    </dsp:sp>
    <dsp:sp modelId="{11541DB6-998A-4A6E-AE0E-1C460009852E}">
      <dsp:nvSpPr>
        <dsp:cNvPr id="0" name=""/>
        <dsp:cNvSpPr/>
      </dsp:nvSpPr>
      <dsp:spPr>
        <a:xfrm>
          <a:off x="3613332" y="3219091"/>
          <a:ext cx="1236622" cy="1236622"/>
        </a:xfrm>
        <a:prstGeom prst="ellipse">
          <a:avLst/>
        </a:prstGeom>
        <a:solidFill>
          <a:srgbClr val="BC95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Montserrat" panose="00000500000000000000" pitchFamily="2" charset="0"/>
            </a:rPr>
            <a:t>Órganos de Control (OIC y/o OEC)</a:t>
          </a:r>
        </a:p>
      </dsp:txBody>
      <dsp:txXfrm>
        <a:off x="3794431" y="3400190"/>
        <a:ext cx="874424" cy="874424"/>
      </dsp:txXfrm>
    </dsp:sp>
    <dsp:sp modelId="{48E58ABE-F323-452C-9995-78F577398CF4}">
      <dsp:nvSpPr>
        <dsp:cNvPr id="0" name=""/>
        <dsp:cNvSpPr/>
      </dsp:nvSpPr>
      <dsp:spPr>
        <a:xfrm rot="9000000">
          <a:off x="3354395" y="2616674"/>
          <a:ext cx="366312" cy="26323"/>
        </a:xfrm>
        <a:custGeom>
          <a:avLst/>
          <a:gdLst/>
          <a:ahLst/>
          <a:cxnLst/>
          <a:rect l="0" t="0" r="0" b="0"/>
          <a:pathLst>
            <a:path>
              <a:moveTo>
                <a:pt x="0" y="13161"/>
              </a:moveTo>
              <a:lnTo>
                <a:pt x="366312"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rot="10800000">
        <a:off x="3528394" y="2620678"/>
        <a:ext cx="18315" cy="18315"/>
      </dsp:txXfrm>
    </dsp:sp>
    <dsp:sp modelId="{339018F3-ECBF-40BA-834B-5DB0CB3C2A33}">
      <dsp:nvSpPr>
        <dsp:cNvPr id="0" name=""/>
        <dsp:cNvSpPr/>
      </dsp:nvSpPr>
      <dsp:spPr>
        <a:xfrm>
          <a:off x="2213318" y="2414941"/>
          <a:ext cx="1250991" cy="123662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err="1">
              <a:latin typeface="Montserrat" panose="00000500000000000000" pitchFamily="2" charset="0"/>
            </a:rPr>
            <a:t>Organizacio-nes</a:t>
          </a:r>
          <a:r>
            <a:rPr lang="es-MX" sz="900" kern="1200" dirty="0">
              <a:latin typeface="Montserrat" panose="00000500000000000000" pitchFamily="2" charset="0"/>
            </a:rPr>
            <a:t> de la Sociedad Civil</a:t>
          </a:r>
        </a:p>
      </dsp:txBody>
      <dsp:txXfrm>
        <a:off x="2396521" y="2596040"/>
        <a:ext cx="884585" cy="874424"/>
      </dsp:txXfrm>
    </dsp:sp>
    <dsp:sp modelId="{5151CC59-C22D-4406-8250-9771002B56B7}">
      <dsp:nvSpPr>
        <dsp:cNvPr id="0" name=""/>
        <dsp:cNvSpPr/>
      </dsp:nvSpPr>
      <dsp:spPr>
        <a:xfrm rot="12600000">
          <a:off x="3349390" y="1813865"/>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rot="10800000">
        <a:off x="3525937" y="1817735"/>
        <a:ext cx="18583" cy="18583"/>
      </dsp:txXfrm>
    </dsp:sp>
    <dsp:sp modelId="{4147130C-5E8A-483A-BED3-2941901CFAFB}">
      <dsp:nvSpPr>
        <dsp:cNvPr id="0" name=""/>
        <dsp:cNvSpPr/>
      </dsp:nvSpPr>
      <dsp:spPr>
        <a:xfrm>
          <a:off x="2220503" y="806641"/>
          <a:ext cx="1236622" cy="1236622"/>
        </a:xfrm>
        <a:prstGeom prst="ellipse">
          <a:avLst/>
        </a:prstGeom>
        <a:solidFill>
          <a:srgbClr val="1332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MX" sz="900" kern="1200" dirty="0">
              <a:latin typeface="Montserrat" panose="00000500000000000000" pitchFamily="2" charset="0"/>
            </a:rPr>
            <a:t>Instancias Ejecutoras</a:t>
          </a:r>
        </a:p>
      </dsp:txBody>
      <dsp:txXfrm>
        <a:off x="2401602" y="987740"/>
        <a:ext cx="874424" cy="874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6A959-7A38-4923-90FD-95503A8374D5}">
      <dsp:nvSpPr>
        <dsp:cNvPr id="0" name=""/>
        <dsp:cNvSpPr/>
      </dsp:nvSpPr>
      <dsp:spPr>
        <a:xfrm>
          <a:off x="1997806" y="84576"/>
          <a:ext cx="1113981" cy="1113981"/>
        </a:xfrm>
        <a:prstGeom prst="ellipse">
          <a:avLst/>
        </a:prstGeom>
        <a:solidFill>
          <a:srgbClr val="00B0F0"/>
        </a:solidFill>
        <a:ln w="28575" cap="flat" cmpd="sng" algn="ctr">
          <a:solidFill>
            <a:srgbClr val="69193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Capacita-</a:t>
          </a:r>
          <a:r>
            <a:rPr lang="es-MX" sz="1200" b="1" kern="1200" dirty="0" err="1">
              <a:solidFill>
                <a:schemeClr val="tx1"/>
              </a:solidFill>
            </a:rPr>
            <a:t>ción</a:t>
          </a:r>
          <a:r>
            <a:rPr lang="es-MX" sz="1200" b="1" kern="1200" dirty="0">
              <a:solidFill>
                <a:schemeClr val="tx1"/>
              </a:solidFill>
            </a:rPr>
            <a:t> y Asesoría</a:t>
          </a:r>
        </a:p>
      </dsp:txBody>
      <dsp:txXfrm>
        <a:off x="2160945" y="247715"/>
        <a:ext cx="787703" cy="787703"/>
      </dsp:txXfrm>
    </dsp:sp>
    <dsp:sp modelId="{BD264114-3FFE-477A-B1C4-68F2B0318F83}">
      <dsp:nvSpPr>
        <dsp:cNvPr id="0" name=""/>
        <dsp:cNvSpPr/>
      </dsp:nvSpPr>
      <dsp:spPr>
        <a:xfrm rot="1386970">
          <a:off x="3161962" y="772050"/>
          <a:ext cx="277776" cy="375968"/>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3165307" y="830886"/>
        <a:ext cx="194443" cy="225580"/>
      </dsp:txXfrm>
    </dsp:sp>
    <dsp:sp modelId="{5ADAAB47-E2E1-4959-9C55-A3E8BB4AB8FE}">
      <dsp:nvSpPr>
        <dsp:cNvPr id="0" name=""/>
        <dsp:cNvSpPr/>
      </dsp:nvSpPr>
      <dsp:spPr>
        <a:xfrm>
          <a:off x="3504374" y="727684"/>
          <a:ext cx="1113981" cy="1113981"/>
        </a:xfrm>
        <a:prstGeom prst="ellipse">
          <a:avLst/>
        </a:prstGeom>
        <a:solidFill>
          <a:schemeClr val="accent2"/>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44500">
            <a:lnSpc>
              <a:spcPct val="90000"/>
            </a:lnSpc>
            <a:spcBef>
              <a:spcPct val="0"/>
            </a:spcBef>
            <a:spcAft>
              <a:spcPct val="35000"/>
            </a:spcAft>
            <a:buNone/>
          </a:pPr>
          <a:r>
            <a:rPr lang="es-MX" sz="1100" b="1" kern="1200" dirty="0">
              <a:solidFill>
                <a:schemeClr val="tx1"/>
              </a:solidFill>
              <a:latin typeface="Calibri" panose="020F0502020204030204"/>
              <a:ea typeface="+mn-ea"/>
              <a:cs typeface="+mn-cs"/>
            </a:rPr>
            <a:t>Participa-</a:t>
          </a:r>
          <a:r>
            <a:rPr lang="es-MX" sz="1100" b="1" kern="1200" dirty="0" err="1">
              <a:solidFill>
                <a:schemeClr val="tx1"/>
              </a:solidFill>
              <a:latin typeface="Calibri" panose="020F0502020204030204"/>
              <a:ea typeface="+mn-ea"/>
              <a:cs typeface="+mn-cs"/>
            </a:rPr>
            <a:t>ción</a:t>
          </a:r>
          <a:r>
            <a:rPr lang="es-MX" sz="1100" b="1" kern="1200" dirty="0">
              <a:solidFill>
                <a:schemeClr val="tx1"/>
              </a:solidFill>
              <a:latin typeface="Calibri" panose="020F0502020204030204"/>
              <a:ea typeface="+mn-ea"/>
              <a:cs typeface="+mn-cs"/>
            </a:rPr>
            <a:t> de IN, IE, Órganos de Vigilancia</a:t>
          </a:r>
        </a:p>
      </dsp:txBody>
      <dsp:txXfrm>
        <a:off x="3667513" y="890823"/>
        <a:ext cx="787703" cy="787703"/>
      </dsp:txXfrm>
    </dsp:sp>
    <dsp:sp modelId="{77AAF9D8-FFBF-48EA-8AB7-9CF1E9F3602F}">
      <dsp:nvSpPr>
        <dsp:cNvPr id="0" name=""/>
        <dsp:cNvSpPr/>
      </dsp:nvSpPr>
      <dsp:spPr>
        <a:xfrm rot="4628571">
          <a:off x="4097628" y="1903647"/>
          <a:ext cx="295836" cy="375968"/>
        </a:xfrm>
        <a:prstGeom prst="rightArrow">
          <a:avLst>
            <a:gd name="adj1" fmla="val 60000"/>
            <a:gd name="adj2" fmla="val 50000"/>
          </a:avLst>
        </a:prstGeom>
        <a:solidFill>
          <a:srgbClr val="CC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4132129" y="1935578"/>
        <a:ext cx="207085" cy="225580"/>
      </dsp:txXfrm>
    </dsp:sp>
    <dsp:sp modelId="{FC6A9AB8-83B2-496B-BE99-A102D9D3AED1}">
      <dsp:nvSpPr>
        <dsp:cNvPr id="0" name=""/>
        <dsp:cNvSpPr/>
      </dsp:nvSpPr>
      <dsp:spPr>
        <a:xfrm>
          <a:off x="3876465" y="2357924"/>
          <a:ext cx="1113981" cy="1113981"/>
        </a:xfrm>
        <a:prstGeom prst="ellipse">
          <a:avLst/>
        </a:prstGeom>
        <a:solidFill>
          <a:srgbClr val="FFFF00"/>
        </a:solid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444500">
            <a:lnSpc>
              <a:spcPct val="90000"/>
            </a:lnSpc>
            <a:spcBef>
              <a:spcPct val="0"/>
            </a:spcBef>
            <a:spcAft>
              <a:spcPct val="35000"/>
            </a:spcAft>
            <a:buNone/>
          </a:pPr>
          <a:r>
            <a:rPr lang="es-MX" sz="1200" b="1" kern="1200" dirty="0">
              <a:solidFill>
                <a:schemeClr val="tx1"/>
              </a:solidFill>
            </a:rPr>
            <a:t>Actividades de Difusión</a:t>
          </a:r>
          <a:endParaRPr lang="es-MX" sz="1200" b="1" kern="1200" dirty="0">
            <a:solidFill>
              <a:schemeClr val="tx1"/>
            </a:solidFill>
            <a:latin typeface="Calibri" panose="020F0502020204030204"/>
            <a:ea typeface="+mn-ea"/>
            <a:cs typeface="+mn-cs"/>
          </a:endParaRPr>
        </a:p>
      </dsp:txBody>
      <dsp:txXfrm>
        <a:off x="4039604" y="2521063"/>
        <a:ext cx="787703" cy="787703"/>
      </dsp:txXfrm>
    </dsp:sp>
    <dsp:sp modelId="{6BC9C840-CB6E-4B0C-BA9D-BCF75F3DABFE}">
      <dsp:nvSpPr>
        <dsp:cNvPr id="0" name=""/>
        <dsp:cNvSpPr/>
      </dsp:nvSpPr>
      <dsp:spPr>
        <a:xfrm rot="7714286">
          <a:off x="3769469" y="3374059"/>
          <a:ext cx="295836" cy="37596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3841512" y="3414559"/>
        <a:ext cx="207085" cy="225580"/>
      </dsp:txXfrm>
    </dsp:sp>
    <dsp:sp modelId="{AEFF5E39-3C31-45B7-9C58-0D2592B77E72}">
      <dsp:nvSpPr>
        <dsp:cNvPr id="0" name=""/>
        <dsp:cNvSpPr/>
      </dsp:nvSpPr>
      <dsp:spPr>
        <a:xfrm>
          <a:off x="2833888" y="3665274"/>
          <a:ext cx="1113981" cy="1113981"/>
        </a:xfrm>
        <a:prstGeom prst="ellipse">
          <a:avLst/>
        </a:prstGeom>
        <a:solidFill>
          <a:srgbClr val="00B050"/>
        </a:solidFill>
        <a:ln w="28575"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Comités de Contraloría Social</a:t>
          </a:r>
        </a:p>
      </dsp:txBody>
      <dsp:txXfrm>
        <a:off x="2997027" y="3828413"/>
        <a:ext cx="787703" cy="787703"/>
      </dsp:txXfrm>
    </dsp:sp>
    <dsp:sp modelId="{D337F369-C1EF-418B-BC30-BB9ADF0C156C}">
      <dsp:nvSpPr>
        <dsp:cNvPr id="0" name=""/>
        <dsp:cNvSpPr/>
      </dsp:nvSpPr>
      <dsp:spPr>
        <a:xfrm rot="10800000">
          <a:off x="2415251" y="4034280"/>
          <a:ext cx="295836" cy="375968"/>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2504002" y="4109474"/>
        <a:ext cx="207085" cy="225580"/>
      </dsp:txXfrm>
    </dsp:sp>
    <dsp:sp modelId="{4313C8D5-C87B-423C-8654-BC24BB9DC336}">
      <dsp:nvSpPr>
        <dsp:cNvPr id="0" name=""/>
        <dsp:cNvSpPr/>
      </dsp:nvSpPr>
      <dsp:spPr>
        <a:xfrm>
          <a:off x="1161724" y="3665274"/>
          <a:ext cx="1113981" cy="1113981"/>
        </a:xfrm>
        <a:prstGeom prst="ellipse">
          <a:avLst/>
        </a:prstGeom>
        <a:solidFill>
          <a:schemeClr val="accent5"/>
        </a:solidFill>
        <a:ln w="38100" cap="flat" cmpd="sng" algn="ctr">
          <a:solidFill>
            <a:srgbClr val="A9ABF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Informe del Comité de Contraloría Social</a:t>
          </a:r>
        </a:p>
      </dsp:txBody>
      <dsp:txXfrm>
        <a:off x="1324863" y="3828413"/>
        <a:ext cx="787703" cy="787703"/>
      </dsp:txXfrm>
    </dsp:sp>
    <dsp:sp modelId="{7DBCD164-0FAC-436E-9B7A-310CB0840110}">
      <dsp:nvSpPr>
        <dsp:cNvPr id="0" name=""/>
        <dsp:cNvSpPr/>
      </dsp:nvSpPr>
      <dsp:spPr>
        <a:xfrm rot="13885714">
          <a:off x="1054728" y="3387151"/>
          <a:ext cx="295836" cy="375968"/>
        </a:xfrm>
        <a:prstGeom prst="rightArrow">
          <a:avLst>
            <a:gd name="adj1" fmla="val 60000"/>
            <a:gd name="adj2" fmla="val 50000"/>
          </a:avLst>
        </a:prstGeom>
        <a:solidFill>
          <a:srgbClr val="E2F12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rot="10800000">
        <a:off x="1126771" y="3497039"/>
        <a:ext cx="207085" cy="225580"/>
      </dsp:txXfrm>
    </dsp:sp>
    <dsp:sp modelId="{E8675A87-4AAD-423B-804F-712259BC7122}">
      <dsp:nvSpPr>
        <dsp:cNvPr id="0" name=""/>
        <dsp:cNvSpPr/>
      </dsp:nvSpPr>
      <dsp:spPr>
        <a:xfrm>
          <a:off x="119147" y="2357924"/>
          <a:ext cx="1113981" cy="1113981"/>
        </a:xfrm>
        <a:prstGeom prst="ellipse">
          <a:avLst/>
        </a:prstGeom>
        <a:solidFill>
          <a:srgbClr val="FF0000"/>
        </a:solidFill>
        <a:ln w="28575"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Quejas y Denuncias</a:t>
          </a:r>
        </a:p>
      </dsp:txBody>
      <dsp:txXfrm>
        <a:off x="282286" y="2521063"/>
        <a:ext cx="787703" cy="787703"/>
      </dsp:txXfrm>
    </dsp:sp>
    <dsp:sp modelId="{1E9942C4-5B88-4D1F-9C71-EECAE05C2193}">
      <dsp:nvSpPr>
        <dsp:cNvPr id="0" name=""/>
        <dsp:cNvSpPr/>
      </dsp:nvSpPr>
      <dsp:spPr>
        <a:xfrm rot="16971429">
          <a:off x="712402" y="1919973"/>
          <a:ext cx="295836" cy="37596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746903" y="2038430"/>
        <a:ext cx="207085" cy="225580"/>
      </dsp:txXfrm>
    </dsp:sp>
    <dsp:sp modelId="{07ECE58C-771C-4F45-9B09-E81E3D54993A}">
      <dsp:nvSpPr>
        <dsp:cNvPr id="0" name=""/>
        <dsp:cNvSpPr/>
      </dsp:nvSpPr>
      <dsp:spPr>
        <a:xfrm>
          <a:off x="491238" y="727684"/>
          <a:ext cx="1113981" cy="1113981"/>
        </a:xfrm>
        <a:prstGeom prst="ellipse">
          <a:avLst/>
        </a:prstGeom>
        <a:solidFill>
          <a:srgbClr val="006600"/>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latin typeface="Calibri" panose="020F0502020204030204"/>
              <a:ea typeface="+mn-ea"/>
              <a:cs typeface="+mn-cs"/>
            </a:rPr>
            <a:t>Sistema Informático</a:t>
          </a:r>
          <a:endParaRPr lang="es-MX" sz="1200" kern="1200" dirty="0">
            <a:solidFill>
              <a:schemeClr val="tx1"/>
            </a:solidFill>
          </a:endParaRPr>
        </a:p>
      </dsp:txBody>
      <dsp:txXfrm>
        <a:off x="654377" y="890823"/>
        <a:ext cx="787703" cy="787703"/>
      </dsp:txXfrm>
    </dsp:sp>
    <dsp:sp modelId="{ACDE5594-BD71-4800-B711-9ABFF78F4667}">
      <dsp:nvSpPr>
        <dsp:cNvPr id="0" name=""/>
        <dsp:cNvSpPr/>
      </dsp:nvSpPr>
      <dsp:spPr>
        <a:xfrm rot="20213030">
          <a:off x="1655394" y="778223"/>
          <a:ext cx="277776" cy="3759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1658739" y="869775"/>
        <a:ext cx="194443" cy="22558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F014474A-B153-4580-9F2A-CD12D8CDA81D}" type="datetimeFigureOut">
              <a:rPr lang="en-US" smtClean="0"/>
              <a:t>1/15/2024</a:t>
            </a:fld>
            <a:endParaRPr lang="en-US"/>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EC7834BC-D24C-4B22-A2BA-0F9BDA257358}" type="slidenum">
              <a:rPr lang="en-US" smtClean="0"/>
              <a:t>‹Nº›</a:t>
            </a:fld>
            <a:endParaRPr lang="en-US"/>
          </a:p>
        </p:txBody>
      </p:sp>
    </p:spTree>
    <p:extLst>
      <p:ext uri="{BB962C8B-B14F-4D97-AF65-F5344CB8AC3E}">
        <p14:creationId xmlns:p14="http://schemas.microsoft.com/office/powerpoint/2010/main" val="219757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15/01/2024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35513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15/01/2024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77115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15/01/2024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02922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15/01/2024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15892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2F36878-6DEE-4474-8C4B-6BED61A96F4A}" type="datetimeFigureOut">
              <a:rPr lang="es-MX" smtClean="0"/>
              <a:t>15/01/2024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59408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2F36878-6DEE-4474-8C4B-6BED61A96F4A}" type="datetimeFigureOut">
              <a:rPr lang="es-MX" smtClean="0"/>
              <a:t>15/01/2024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12588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2F36878-6DEE-4474-8C4B-6BED61A96F4A}" type="datetimeFigureOut">
              <a:rPr lang="es-MX" smtClean="0"/>
              <a:t>15/01/2024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88368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2F36878-6DEE-4474-8C4B-6BED61A96F4A}" type="datetimeFigureOut">
              <a:rPr lang="es-MX" smtClean="0"/>
              <a:t>15/01/2024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52733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36878-6DEE-4474-8C4B-6BED61A96F4A}" type="datetimeFigureOut">
              <a:rPr lang="es-MX" smtClean="0"/>
              <a:t>15/01/2024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277837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2F36878-6DEE-4474-8C4B-6BED61A96F4A}" type="datetimeFigureOut">
              <a:rPr lang="es-MX" smtClean="0"/>
              <a:t>15/01/2024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08173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2F36878-6DEE-4474-8C4B-6BED61A96F4A}" type="datetimeFigureOut">
              <a:rPr lang="es-MX" smtClean="0"/>
              <a:t>15/01/2024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92056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36878-6DEE-4474-8C4B-6BED61A96F4A}" type="datetimeFigureOut">
              <a:rPr lang="es-MX" smtClean="0"/>
              <a:t>15/01/2024</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A8635-A1DA-4CA4-AAD4-01DACBD5E4A7}" type="slidenum">
              <a:rPr lang="es-MX" smtClean="0"/>
              <a:t>‹Nº›</a:t>
            </a:fld>
            <a:endParaRPr lang="es-MX"/>
          </a:p>
        </p:txBody>
      </p:sp>
    </p:spTree>
    <p:extLst>
      <p:ext uri="{BB962C8B-B14F-4D97-AF65-F5344CB8AC3E}">
        <p14:creationId xmlns:p14="http://schemas.microsoft.com/office/powerpoint/2010/main" val="3104531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17/06/relationships/model3d" Target="../media/model3d5.glb"/><Relationship Id="rId13" Type="http://schemas.openxmlformats.org/officeDocument/2006/relationships/image" Target="../media/image7.emf"/><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17/06/relationships/model3d" Target="../media/model3d4.glb"/><Relationship Id="rId11" Type="http://schemas.openxmlformats.org/officeDocument/2006/relationships/image" Target="../media/image2.png"/><Relationship Id="rId5" Type="http://schemas.openxmlformats.org/officeDocument/2006/relationships/image" Target="../media/image19.png"/><Relationship Id="rId10" Type="http://schemas.openxmlformats.org/officeDocument/2006/relationships/image" Target="../media/image3.jpeg"/><Relationship Id="rId4" Type="http://schemas.microsoft.com/office/2017/06/relationships/model3d" Target="../media/model3d3.glb"/><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7.emf"/><Relationship Id="rId5" Type="http://schemas.openxmlformats.org/officeDocument/2006/relationships/diagramQuickStyle" Target="../diagrams/quickStyle2.xml"/><Relationship Id="rId10" Type="http://schemas.openxmlformats.org/officeDocument/2006/relationships/image" Target="../media/image6.jpg"/><Relationship Id="rId4" Type="http://schemas.openxmlformats.org/officeDocument/2006/relationships/diagramLayout" Target="../diagrams/layout2.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4.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6.emf"/><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microsoft.com/office/2017/06/relationships/model3d" Target="../media/model3d6.glb"/><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5" Type="http://schemas.microsoft.com/office/2017/06/relationships/model3d" Target="../media/model3d7.glb"/><Relationship Id="rId10" Type="http://schemas.openxmlformats.org/officeDocument/2006/relationships/image" Target="../media/image7.emf"/><Relationship Id="rId4" Type="http://schemas.openxmlformats.org/officeDocument/2006/relationships/image" Target="../media/image27.png"/><Relationship Id="rId9" Type="http://schemas.openxmlformats.org/officeDocument/2006/relationships/image" Target="../media/image6.jpg"/></Relationships>
</file>

<file path=ppt/slides/_rels/slide17.xml.rels><?xml version="1.0" encoding="UTF-8" standalone="yes"?>
<Relationships xmlns="http://schemas.openxmlformats.org/package/2006/relationships"><Relationship Id="rId8" Type="http://schemas.microsoft.com/office/2017/06/relationships/model3d" Target="../media/model3d9.glb"/><Relationship Id="rId3" Type="http://schemas.openxmlformats.org/officeDocument/2006/relationships/image" Target="../media/image2.png"/><Relationship Id="rId7" Type="http://schemas.openxmlformats.org/officeDocument/2006/relationships/hyperlink" Target="mailto:stapia@nube.sep.gob.mx"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7.emf"/><Relationship Id="rId5" Type="http://schemas.microsoft.com/office/2017/06/relationships/model3d" Target="../media/model3d8.glb"/><Relationship Id="rId10" Type="http://schemas.openxmlformats.org/officeDocument/2006/relationships/image" Target="../media/image6.jpg"/><Relationship Id="rId4" Type="http://schemas.openxmlformats.org/officeDocument/2006/relationships/image" Target="../media/image3.jpe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png"/><Relationship Id="rId5" Type="http://schemas.microsoft.com/office/2017/06/relationships/model3d" Target="../media/model3d7.glb"/><Relationship Id="rId4" Type="http://schemas.openxmlformats.org/officeDocument/2006/relationships/image" Target="../media/image3.jpeg"/><Relationship Id="rId9" Type="http://schemas.openxmlformats.org/officeDocument/2006/relationships/image" Target="../media/image7.emf"/></Relationships>
</file>

<file path=ppt/slides/_rels/slide1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hyperlink" Target="https://dgutyp.sep.gob.mx/"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jpeg"/><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hyperlink" Target="https://dgutyp.sep.gob.mx/index.php?pagina=Principal"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tecnm.mx/" TargetMode="External"/><Relationship Id="rId4" Type="http://schemas.openxmlformats.org/officeDocument/2006/relationships/hyperlink" Target="https://www.dgesum.sep.gob.mx/"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5.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38.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39.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jp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40.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41.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3.png"/><Relationship Id="rId5" Type="http://schemas.microsoft.com/office/2017/06/relationships/model3d" Target="../media/model3d10.glb"/><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hyperlink" Target="mailto:stapia@nube.sep.gob.mx"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44.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17/06/relationships/model3d" Target="../media/model3d1.glb"/><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7.emf"/><Relationship Id="rId4" Type="http://schemas.openxmlformats.org/officeDocument/2006/relationships/image" Target="../media/image3.jpeg"/><Relationship Id="rId9"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7.emf"/><Relationship Id="rId5" Type="http://schemas.openxmlformats.org/officeDocument/2006/relationships/diagramData" Target="../diagrams/data1.xml"/><Relationship Id="rId10" Type="http://schemas.openxmlformats.org/officeDocument/2006/relationships/image" Target="../media/image6.jpg"/><Relationship Id="rId4" Type="http://schemas.openxmlformats.org/officeDocument/2006/relationships/image" Target="../media/image2.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jpeg"/><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7.emf"/><Relationship Id="rId5" Type="http://schemas.microsoft.com/office/2017/06/relationships/model3d" Target="../media/model3d2.glb"/><Relationship Id="rId10" Type="http://schemas.openxmlformats.org/officeDocument/2006/relationships/image" Target="../media/image6.jpg"/><Relationship Id="rId4" Type="http://schemas.openxmlformats.org/officeDocument/2006/relationships/image" Target="../media/image15.jpe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85" name="CuadroTexto 84"/>
          <p:cNvSpPr txBox="1"/>
          <p:nvPr/>
        </p:nvSpPr>
        <p:spPr>
          <a:xfrm>
            <a:off x="952150" y="885144"/>
            <a:ext cx="6862194" cy="1384995"/>
          </a:xfrm>
          <a:prstGeom prst="rect">
            <a:avLst/>
          </a:prstGeom>
          <a:solidFill>
            <a:srgbClr val="990033"/>
          </a:solidFill>
          <a:ln>
            <a:noFill/>
          </a:ln>
        </p:spPr>
        <p:txBody>
          <a:bodyPr wrap="square" rtlCol="0">
            <a:spAutoFit/>
          </a:bodyPr>
          <a:lstStyle/>
          <a:p>
            <a:pPr algn="ctr" defTabSz="914400"/>
            <a:r>
              <a:rPr lang="es-MX" sz="2800" b="1" dirty="0">
                <a:solidFill>
                  <a:schemeClr val="bg1"/>
                </a:solidFill>
                <a:latin typeface="Montserrat" panose="00000500000000000000" pitchFamily="2" charset="0"/>
              </a:rPr>
              <a:t>Actividades de Contraloría Social del Programa Presupuestal S247, Año 2023 UTALTAMIRA</a:t>
            </a:r>
          </a:p>
        </p:txBody>
      </p:sp>
      <p:pic>
        <p:nvPicPr>
          <p:cNvPr id="2" name="Imagen 1" descr="Logotipo&#10;&#10;Descripción generada automáticamente con confianza baja">
            <a:extLst>
              <a:ext uri="{FF2B5EF4-FFF2-40B4-BE49-F238E27FC236}">
                <a16:creationId xmlns:a16="http://schemas.microsoft.com/office/drawing/2014/main" id="{CA066D47-CDD3-3C24-6ACB-EA3110FE97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36CAD6FF-9EDA-8594-6C84-7AD300D5CD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7" name="CuadroTexto 6">
            <a:extLst>
              <a:ext uri="{FF2B5EF4-FFF2-40B4-BE49-F238E27FC236}">
                <a16:creationId xmlns:a16="http://schemas.microsoft.com/office/drawing/2014/main" id="{5986451A-1B08-755A-A26C-A04C8D5FCE69}"/>
              </a:ext>
            </a:extLst>
          </p:cNvPr>
          <p:cNvSpPr txBox="1"/>
          <p:nvPr/>
        </p:nvSpPr>
        <p:spPr>
          <a:xfrm>
            <a:off x="2357306" y="2456724"/>
            <a:ext cx="4043494" cy="3566596"/>
          </a:xfrm>
          <a:prstGeom prst="rect">
            <a:avLst/>
          </a:prstGeom>
          <a:solidFill>
            <a:schemeClr val="tx1"/>
          </a:solidFill>
        </p:spPr>
        <p:txBody>
          <a:bodyPr wrap="square" rtlCol="0">
            <a:spAutoFit/>
          </a:bodyPr>
          <a:lstStyle/>
          <a:p>
            <a:endParaRPr lang="es-MX" dirty="0"/>
          </a:p>
        </p:txBody>
      </p:sp>
      <p:sp>
        <p:nvSpPr>
          <p:cNvPr id="8" name="Elipse 7">
            <a:extLst>
              <a:ext uri="{FF2B5EF4-FFF2-40B4-BE49-F238E27FC236}">
                <a16:creationId xmlns:a16="http://schemas.microsoft.com/office/drawing/2014/main" id="{6B0D73B3-06B5-9EF4-FF15-82EDD93CF226}"/>
              </a:ext>
            </a:extLst>
          </p:cNvPr>
          <p:cNvSpPr/>
          <p:nvPr/>
        </p:nvSpPr>
        <p:spPr>
          <a:xfrm>
            <a:off x="2659311" y="2521558"/>
            <a:ext cx="3456264" cy="3434625"/>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DC0A202F-B065-ED81-CC6F-15B5FE214E57}"/>
              </a:ext>
            </a:extLst>
          </p:cNvPr>
          <p:cNvSpPr txBox="1"/>
          <p:nvPr/>
        </p:nvSpPr>
        <p:spPr>
          <a:xfrm>
            <a:off x="3116510" y="3846743"/>
            <a:ext cx="2592197" cy="2015936"/>
          </a:xfrm>
          <a:prstGeom prst="rect">
            <a:avLst/>
          </a:prstGeom>
          <a:noFill/>
        </p:spPr>
        <p:txBody>
          <a:bodyPr wrap="square" rtlCol="0">
            <a:spAutoFit/>
          </a:bodyPr>
          <a:lstStyle/>
          <a:p>
            <a:pPr algn="ctr"/>
            <a:r>
              <a:rPr lang="es-MX" sz="2500" b="1" i="1" dirty="0">
                <a:solidFill>
                  <a:srgbClr val="990033"/>
                </a:solidFill>
                <a:latin typeface="Algerian" panose="04020705040A02060702" pitchFamily="82" charset="0"/>
              </a:rPr>
              <a:t>Programa para el Desarrollo Profesional Docente</a:t>
            </a:r>
          </a:p>
        </p:txBody>
      </p:sp>
      <p:pic>
        <p:nvPicPr>
          <p:cNvPr id="10" name="Imagen 9" descr="Logotipo&#10;&#10;Descripción generada automáticamente con confianza baja">
            <a:extLst>
              <a:ext uri="{FF2B5EF4-FFF2-40B4-BE49-F238E27FC236}">
                <a16:creationId xmlns:a16="http://schemas.microsoft.com/office/drawing/2014/main" id="{59EE559D-3FF7-9615-F574-07CFE00D1E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1706" y="2634143"/>
            <a:ext cx="2399251" cy="1268598"/>
          </a:xfrm>
          <a:prstGeom prst="rect">
            <a:avLst/>
          </a:prstGeom>
          <a:noFill/>
          <a:ln>
            <a:noFill/>
          </a:ln>
        </p:spPr>
      </p:pic>
      <p:sp>
        <p:nvSpPr>
          <p:cNvPr id="5" name="CuadroTexto 4">
            <a:extLst>
              <a:ext uri="{FF2B5EF4-FFF2-40B4-BE49-F238E27FC236}">
                <a16:creationId xmlns:a16="http://schemas.microsoft.com/office/drawing/2014/main" id="{32E5BEC0-5669-C127-7676-2933FC78F263}"/>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pic>
        <p:nvPicPr>
          <p:cNvPr id="3" name="Imagen 2"/>
          <p:cNvPicPr>
            <a:picLocks noChangeAspect="1"/>
          </p:cNvPicPr>
          <p:nvPr/>
        </p:nvPicPr>
        <p:blipFill>
          <a:blip r:embed="rId5"/>
          <a:stretch>
            <a:fillRect/>
          </a:stretch>
        </p:blipFill>
        <p:spPr>
          <a:xfrm>
            <a:off x="502491" y="44642"/>
            <a:ext cx="7937680" cy="829128"/>
          </a:xfrm>
          <a:prstGeom prst="rect">
            <a:avLst/>
          </a:prstGeom>
        </p:spPr>
      </p:pic>
    </p:spTree>
    <p:extLst>
      <p:ext uri="{BB962C8B-B14F-4D97-AF65-F5344CB8AC3E}">
        <p14:creationId xmlns:p14="http://schemas.microsoft.com/office/powerpoint/2010/main" val="2477077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2240803" y="427515"/>
            <a:ext cx="4936094" cy="517439"/>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2307855" y="535616"/>
            <a:ext cx="4936094" cy="27276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1900" b="1" spc="-49" dirty="0">
                <a:solidFill>
                  <a:schemeClr val="bg1"/>
                </a:solidFill>
                <a:latin typeface="Verdana"/>
              </a:rPr>
              <a:t>Esquema de Contraloría Social (ECS)</a:t>
            </a:r>
          </a:p>
        </p:txBody>
      </p:sp>
      <p:sp>
        <p:nvSpPr>
          <p:cNvPr id="15" name="CuadroTexto 14">
            <a:extLst>
              <a:ext uri="{FF2B5EF4-FFF2-40B4-BE49-F238E27FC236}">
                <a16:creationId xmlns:a16="http://schemas.microsoft.com/office/drawing/2014/main" id="{B471C493-EB0B-46F0-9E57-F625A4869899}"/>
              </a:ext>
            </a:extLst>
          </p:cNvPr>
          <p:cNvSpPr txBox="1"/>
          <p:nvPr/>
        </p:nvSpPr>
        <p:spPr>
          <a:xfrm>
            <a:off x="671120" y="1223827"/>
            <a:ext cx="7687459" cy="830997"/>
          </a:xfrm>
          <a:prstGeom prst="rect">
            <a:avLst/>
          </a:prstGeom>
          <a:noFill/>
          <a:ln w="38100">
            <a:solidFill>
              <a:srgbClr val="990000"/>
            </a:solidFill>
          </a:ln>
        </p:spPr>
        <p:txBody>
          <a:bodyPr wrap="square">
            <a:spAutoFit/>
          </a:bodyPr>
          <a:lstStyle/>
          <a:p>
            <a:pPr algn="just"/>
            <a:r>
              <a:rPr lang="es-MX" sz="1600" dirty="0">
                <a:latin typeface="Montserrat" panose="00000500000000000000" pitchFamily="2" charset="0"/>
              </a:rPr>
              <a:t>Documento en el que se establece la estrategia conforme a la cual se realizarán las actividades de promoción de contraloría social, de acuerdo a las características de cada programa federal de desarrollo social. </a:t>
            </a:r>
          </a:p>
        </p:txBody>
      </p:sp>
      <p:sp>
        <p:nvSpPr>
          <p:cNvPr id="20" name="object 10">
            <a:extLst>
              <a:ext uri="{FF2B5EF4-FFF2-40B4-BE49-F238E27FC236}">
                <a16:creationId xmlns:a16="http://schemas.microsoft.com/office/drawing/2014/main" id="{B9959158-91B7-43B2-AF37-1030D240ABDC}"/>
              </a:ext>
            </a:extLst>
          </p:cNvPr>
          <p:cNvSpPr/>
          <p:nvPr/>
        </p:nvSpPr>
        <p:spPr>
          <a:xfrm>
            <a:off x="703762" y="2572549"/>
            <a:ext cx="1311020" cy="1327023"/>
          </a:xfrm>
          <a:prstGeom prst="rect">
            <a:avLst/>
          </a:prstGeom>
          <a:blipFill>
            <a:blip r:embed="rId3" cstate="print"/>
            <a:stretch>
              <a:fillRect/>
            </a:stretch>
          </a:blipFill>
        </p:spPr>
        <p:txBody>
          <a:bodyPr wrap="square" lIns="0" tIns="0" rIns="0" bIns="0" rtlCol="0"/>
          <a:lstStyle/>
          <a:p>
            <a:endParaRPr sz="1350"/>
          </a:p>
        </p:txBody>
      </p:sp>
      <p:sp>
        <p:nvSpPr>
          <p:cNvPr id="23" name="object 9">
            <a:extLst>
              <a:ext uri="{FF2B5EF4-FFF2-40B4-BE49-F238E27FC236}">
                <a16:creationId xmlns:a16="http://schemas.microsoft.com/office/drawing/2014/main" id="{045CDCF3-9CA2-4A01-BD18-8A171E1EA51D}"/>
              </a:ext>
            </a:extLst>
          </p:cNvPr>
          <p:cNvSpPr txBox="1"/>
          <p:nvPr/>
        </p:nvSpPr>
        <p:spPr>
          <a:xfrm>
            <a:off x="953726" y="3055672"/>
            <a:ext cx="875658" cy="225062"/>
          </a:xfrm>
          <a:prstGeom prst="rect">
            <a:avLst/>
          </a:prstGeom>
        </p:spPr>
        <p:txBody>
          <a:bodyPr vert="horz" wrap="square" lIns="0" tIns="9525" rIns="0" bIns="0" rtlCol="0">
            <a:spAutoFit/>
          </a:bodyPr>
          <a:lstStyle/>
          <a:p>
            <a:pPr marL="9525" algn="ctr">
              <a:spcBef>
                <a:spcPts val="75"/>
              </a:spcBef>
            </a:pPr>
            <a:r>
              <a:rPr sz="1400" b="1" spc="-19" dirty="0">
                <a:solidFill>
                  <a:srgbClr val="FFFFFF"/>
                </a:solidFill>
                <a:latin typeface="Verdana"/>
                <a:cs typeface="Verdana"/>
              </a:rPr>
              <a:t>D</a:t>
            </a:r>
            <a:r>
              <a:rPr sz="1400" b="1" spc="-41" dirty="0">
                <a:solidFill>
                  <a:srgbClr val="FFFFFF"/>
                </a:solidFill>
                <a:latin typeface="Verdana"/>
                <a:cs typeface="Verdana"/>
              </a:rPr>
              <a:t>i</a:t>
            </a:r>
            <a:r>
              <a:rPr sz="1400" b="1" spc="30" dirty="0">
                <a:solidFill>
                  <a:srgbClr val="FFFFFF"/>
                </a:solidFill>
                <a:latin typeface="Verdana"/>
                <a:cs typeface="Verdana"/>
              </a:rPr>
              <a:t>f</a:t>
            </a:r>
            <a:r>
              <a:rPr sz="1400" b="1" spc="-56" dirty="0">
                <a:solidFill>
                  <a:srgbClr val="FFFFFF"/>
                </a:solidFill>
                <a:latin typeface="Verdana"/>
                <a:cs typeface="Verdana"/>
              </a:rPr>
              <a:t>u</a:t>
            </a:r>
            <a:r>
              <a:rPr sz="1400" b="1" spc="-38" dirty="0">
                <a:solidFill>
                  <a:srgbClr val="FFFFFF"/>
                </a:solidFill>
                <a:latin typeface="Verdana"/>
                <a:cs typeface="Verdana"/>
              </a:rPr>
              <a:t>s</a:t>
            </a:r>
            <a:r>
              <a:rPr sz="1400" b="1" spc="-30" dirty="0">
                <a:solidFill>
                  <a:srgbClr val="FFFFFF"/>
                </a:solidFill>
                <a:latin typeface="Verdana"/>
                <a:cs typeface="Verdana"/>
              </a:rPr>
              <a:t>ió</a:t>
            </a:r>
            <a:r>
              <a:rPr sz="1400" b="1" spc="-60" dirty="0">
                <a:solidFill>
                  <a:srgbClr val="FFFFFF"/>
                </a:solidFill>
                <a:latin typeface="Verdana"/>
                <a:cs typeface="Verdana"/>
              </a:rPr>
              <a:t>n</a:t>
            </a:r>
            <a:endParaRPr sz="1400" b="1" dirty="0">
              <a:latin typeface="Verdana"/>
              <a:cs typeface="Verdana"/>
            </a:endParaRPr>
          </a:p>
        </p:txBody>
      </p:sp>
      <mc:AlternateContent xmlns:mc="http://schemas.openxmlformats.org/markup-compatibility/2006">
        <mc:Choice xmlns:am3d="http://schemas.microsoft.com/office/drawing/2017/model3d" Requires="am3d">
          <p:graphicFrame>
            <p:nvGraphicFramePr>
              <p:cNvPr id="24" name="Modelo 3D 23" descr="Esfera">
                <a:extLst>
                  <a:ext uri="{FF2B5EF4-FFF2-40B4-BE49-F238E27FC236}">
                    <a16:creationId xmlns:a16="http://schemas.microsoft.com/office/drawing/2014/main" id="{29F9E56E-EFA9-4BC2-9901-115D91999A3B}"/>
                  </a:ext>
                </a:extLst>
              </p:cNvPr>
              <p:cNvGraphicFramePr>
                <a:graphicFrameLocks noChangeAspect="1"/>
              </p:cNvGraphicFramePr>
              <p:nvPr>
                <p:extLst>
                  <p:ext uri="{D42A27DB-BD31-4B8C-83A1-F6EECF244321}">
                    <p14:modId xmlns:p14="http://schemas.microsoft.com/office/powerpoint/2010/main" val="2024158892"/>
                  </p:ext>
                </p:extLst>
              </p:nvPr>
            </p:nvGraphicFramePr>
            <p:xfrm>
              <a:off x="2741164" y="2234253"/>
              <a:ext cx="1379287" cy="1379286"/>
            </p:xfrm>
            <a:graphic>
              <a:graphicData uri="http://schemas.microsoft.com/office/drawing/2017/model3d">
                <am3d:model3d r:embed="rId4">
                  <am3d:spPr>
                    <a:xfrm>
                      <a:off x="0" y="0"/>
                      <a:ext cx="1379287" cy="1379286"/>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5"/>
                  </am3d:raster>
                  <am3d:objViewport viewportSz="238759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4" name="Modelo 3D 23" descr="Esfera">
                <a:extLst>
                  <a:ext uri="{FF2B5EF4-FFF2-40B4-BE49-F238E27FC236}">
                    <a16:creationId xmlns:a16="http://schemas.microsoft.com/office/drawing/2014/main" id="{29F9E56E-EFA9-4BC2-9901-115D91999A3B}"/>
                  </a:ext>
                </a:extLst>
              </p:cNvPr>
              <p:cNvPicPr>
                <a:picLocks noGrp="1" noRot="1" noChangeAspect="1" noMove="1" noResize="1" noEditPoints="1" noAdjustHandles="1" noChangeArrowheads="1" noChangeShapeType="1" noCrop="1"/>
              </p:cNvPicPr>
              <p:nvPr/>
            </p:nvPicPr>
            <p:blipFill>
              <a:blip r:embed="rId5"/>
              <a:stretch>
                <a:fillRect/>
              </a:stretch>
            </p:blipFill>
            <p:spPr>
              <a:xfrm>
                <a:off x="2741164" y="2234253"/>
                <a:ext cx="1379287" cy="1379286"/>
              </a:xfrm>
              <a:prstGeom prst="rect">
                <a:avLst/>
              </a:prstGeom>
            </p:spPr>
          </p:pic>
        </mc:Fallback>
      </mc:AlternateContent>
      <p:sp>
        <p:nvSpPr>
          <p:cNvPr id="2" name="CuadroTexto 1">
            <a:extLst>
              <a:ext uri="{FF2B5EF4-FFF2-40B4-BE49-F238E27FC236}">
                <a16:creationId xmlns:a16="http://schemas.microsoft.com/office/drawing/2014/main" id="{6D30D0A9-9031-4507-8E7C-69DCEF46C7E6}"/>
              </a:ext>
            </a:extLst>
          </p:cNvPr>
          <p:cNvSpPr txBox="1"/>
          <p:nvPr/>
        </p:nvSpPr>
        <p:spPr>
          <a:xfrm>
            <a:off x="2739390" y="2592173"/>
            <a:ext cx="1344736" cy="692497"/>
          </a:xfrm>
          <a:prstGeom prst="rect">
            <a:avLst/>
          </a:prstGeom>
          <a:noFill/>
        </p:spPr>
        <p:txBody>
          <a:bodyPr wrap="square" rtlCol="0">
            <a:spAutoFit/>
          </a:bodyPr>
          <a:lstStyle/>
          <a:p>
            <a:pPr marL="9525" marR="3810" algn="ctr">
              <a:spcBef>
                <a:spcPts val="75"/>
              </a:spcBef>
            </a:pPr>
            <a:r>
              <a:rPr lang="es-MX" sz="1300" b="1" spc="-8" dirty="0">
                <a:solidFill>
                  <a:srgbClr val="FFFFFF"/>
                </a:solidFill>
                <a:latin typeface="Verdana"/>
                <a:cs typeface="Verdana"/>
              </a:rPr>
              <a:t>Constitución y registro de CCS</a:t>
            </a:r>
            <a:endParaRPr lang="es-MX" sz="1300" b="1" dirty="0">
              <a:latin typeface="Verdana"/>
              <a:cs typeface="Verdana"/>
            </a:endParaRPr>
          </a:p>
        </p:txBody>
      </p:sp>
      <mc:AlternateContent xmlns:mc="http://schemas.openxmlformats.org/markup-compatibility/2006">
        <mc:Choice xmlns:am3d="http://schemas.microsoft.com/office/drawing/2017/model3d" Requires="am3d">
          <p:graphicFrame>
            <p:nvGraphicFramePr>
              <p:cNvPr id="25" name="Modelo 3D 24" descr="Esfera roja">
                <a:extLst>
                  <a:ext uri="{FF2B5EF4-FFF2-40B4-BE49-F238E27FC236}">
                    <a16:creationId xmlns:a16="http://schemas.microsoft.com/office/drawing/2014/main" id="{8508B857-33AA-4B1B-A009-25CB92B7384C}"/>
                  </a:ext>
                </a:extLst>
              </p:cNvPr>
              <p:cNvGraphicFramePr>
                <a:graphicFrameLocks noChangeAspect="1"/>
              </p:cNvGraphicFramePr>
              <p:nvPr>
                <p:extLst>
                  <p:ext uri="{D42A27DB-BD31-4B8C-83A1-F6EECF244321}">
                    <p14:modId xmlns:p14="http://schemas.microsoft.com/office/powerpoint/2010/main" val="3932463816"/>
                  </p:ext>
                </p:extLst>
              </p:nvPr>
            </p:nvGraphicFramePr>
            <p:xfrm>
              <a:off x="4780100" y="2299256"/>
              <a:ext cx="1358634" cy="1358634"/>
            </p:xfrm>
            <a:graphic>
              <a:graphicData uri="http://schemas.microsoft.com/office/drawing/2017/model3d">
                <am3d:model3d r:embed="rId6">
                  <am3d:spPr>
                    <a:xfrm>
                      <a:off x="0" y="0"/>
                      <a:ext cx="1358634" cy="1358634"/>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7"/>
                  </am3d:raster>
                  <am3d:objViewport viewportSz="2327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5" name="Modelo 3D 24" descr="Esfera roja">
                <a:extLst>
                  <a:ext uri="{FF2B5EF4-FFF2-40B4-BE49-F238E27FC236}">
                    <a16:creationId xmlns:a16="http://schemas.microsoft.com/office/drawing/2014/main" id="{8508B857-33AA-4B1B-A009-25CB92B7384C}"/>
                  </a:ext>
                </a:extLst>
              </p:cNvPr>
              <p:cNvPicPr>
                <a:picLocks noGrp="1" noRot="1" noChangeAspect="1" noMove="1" noResize="1" noEditPoints="1" noAdjustHandles="1" noChangeArrowheads="1" noChangeShapeType="1" noCrop="1"/>
              </p:cNvPicPr>
              <p:nvPr/>
            </p:nvPicPr>
            <p:blipFill>
              <a:blip r:embed="rId7"/>
              <a:stretch>
                <a:fillRect/>
              </a:stretch>
            </p:blipFill>
            <p:spPr>
              <a:xfrm>
                <a:off x="4780100" y="2299256"/>
                <a:ext cx="1358634" cy="1358634"/>
              </a:xfrm>
              <a:prstGeom prst="rect">
                <a:avLst/>
              </a:prstGeom>
            </p:spPr>
          </p:pic>
        </mc:Fallback>
      </mc:AlternateContent>
      <p:sp>
        <p:nvSpPr>
          <p:cNvPr id="3" name="CuadroTexto 2">
            <a:extLst>
              <a:ext uri="{FF2B5EF4-FFF2-40B4-BE49-F238E27FC236}">
                <a16:creationId xmlns:a16="http://schemas.microsoft.com/office/drawing/2014/main" id="{56A0BCE3-84D9-4F9F-B3D3-95755B1FB34C}"/>
              </a:ext>
            </a:extLst>
          </p:cNvPr>
          <p:cNvSpPr txBox="1"/>
          <p:nvPr/>
        </p:nvSpPr>
        <p:spPr>
          <a:xfrm>
            <a:off x="4780100" y="2747895"/>
            <a:ext cx="1445066" cy="307777"/>
          </a:xfrm>
          <a:prstGeom prst="rect">
            <a:avLst/>
          </a:prstGeom>
          <a:noFill/>
        </p:spPr>
        <p:txBody>
          <a:bodyPr wrap="square" rtlCol="0">
            <a:spAutoFit/>
          </a:bodyPr>
          <a:lstStyle/>
          <a:p>
            <a:r>
              <a:rPr lang="es-MX" sz="1400" b="1" dirty="0">
                <a:solidFill>
                  <a:schemeClr val="bg1"/>
                </a:solidFill>
                <a:latin typeface="Verdana" panose="020B0604030504040204" pitchFamily="34" charset="0"/>
                <a:ea typeface="Verdana" panose="020B0604030504040204" pitchFamily="34" charset="0"/>
              </a:rPr>
              <a:t>Seguimiento</a:t>
            </a:r>
          </a:p>
        </p:txBody>
      </p:sp>
      <mc:AlternateContent xmlns:mc="http://schemas.openxmlformats.org/markup-compatibility/2006">
        <mc:Choice xmlns:am3d="http://schemas.microsoft.com/office/drawing/2017/model3d" Requires="am3d">
          <p:graphicFrame>
            <p:nvGraphicFramePr>
              <p:cNvPr id="26" name="Modelo 3D 25" descr="Esfera de color gris oscuro">
                <a:extLst>
                  <a:ext uri="{FF2B5EF4-FFF2-40B4-BE49-F238E27FC236}">
                    <a16:creationId xmlns:a16="http://schemas.microsoft.com/office/drawing/2014/main" id="{062F2019-D45D-4FE7-8A99-443F2F877570}"/>
                  </a:ext>
                </a:extLst>
              </p:cNvPr>
              <p:cNvGraphicFramePr>
                <a:graphicFrameLocks noChangeAspect="1"/>
              </p:cNvGraphicFramePr>
              <p:nvPr>
                <p:extLst>
                  <p:ext uri="{D42A27DB-BD31-4B8C-83A1-F6EECF244321}">
                    <p14:modId xmlns:p14="http://schemas.microsoft.com/office/powerpoint/2010/main" val="3804879874"/>
                  </p:ext>
                </p:extLst>
              </p:nvPr>
            </p:nvGraphicFramePr>
            <p:xfrm>
              <a:off x="6964304" y="2262632"/>
              <a:ext cx="1390210" cy="1390209"/>
            </p:xfrm>
            <a:graphic>
              <a:graphicData uri="http://schemas.microsoft.com/office/drawing/2017/model3d">
                <am3d:model3d r:embed="rId8">
                  <am3d:spPr>
                    <a:xfrm>
                      <a:off x="0" y="0"/>
                      <a:ext cx="1390210" cy="1390209"/>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9"/>
                  </am3d:raster>
                  <am3d:objViewport viewportSz="239953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6" name="Modelo 3D 25" descr="Esfera de color gris oscuro">
                <a:extLst>
                  <a:ext uri="{FF2B5EF4-FFF2-40B4-BE49-F238E27FC236}">
                    <a16:creationId xmlns:a16="http://schemas.microsoft.com/office/drawing/2014/main" id="{062F2019-D45D-4FE7-8A99-443F2F877570}"/>
                  </a:ext>
                </a:extLst>
              </p:cNvPr>
              <p:cNvPicPr>
                <a:picLocks noGrp="1" noRot="1" noChangeAspect="1" noMove="1" noResize="1" noEditPoints="1" noAdjustHandles="1" noChangeArrowheads="1" noChangeShapeType="1" noCrop="1"/>
              </p:cNvPicPr>
              <p:nvPr/>
            </p:nvPicPr>
            <p:blipFill>
              <a:blip r:embed="rId9"/>
              <a:stretch>
                <a:fillRect/>
              </a:stretch>
            </p:blipFill>
            <p:spPr>
              <a:xfrm>
                <a:off x="6964304" y="2262632"/>
                <a:ext cx="1390210" cy="1390209"/>
              </a:xfrm>
              <a:prstGeom prst="rect">
                <a:avLst/>
              </a:prstGeom>
            </p:spPr>
          </p:pic>
        </mc:Fallback>
      </mc:AlternateContent>
      <p:sp>
        <p:nvSpPr>
          <p:cNvPr id="4" name="CuadroTexto 3">
            <a:extLst>
              <a:ext uri="{FF2B5EF4-FFF2-40B4-BE49-F238E27FC236}">
                <a16:creationId xmlns:a16="http://schemas.microsoft.com/office/drawing/2014/main" id="{23FAD1D8-CA99-47BF-AE0C-AD3B5E93D66C}"/>
              </a:ext>
            </a:extLst>
          </p:cNvPr>
          <p:cNvSpPr txBox="1"/>
          <p:nvPr/>
        </p:nvSpPr>
        <p:spPr>
          <a:xfrm>
            <a:off x="7020494" y="2613446"/>
            <a:ext cx="1334020" cy="738664"/>
          </a:xfrm>
          <a:prstGeom prst="rect">
            <a:avLst/>
          </a:prstGeom>
          <a:noFill/>
        </p:spPr>
        <p:txBody>
          <a:bodyPr wrap="square" rtlCol="0">
            <a:spAutoFit/>
          </a:bodyPr>
          <a:lstStyle/>
          <a:p>
            <a:pPr marL="9525" marR="3810" algn="ctr">
              <a:spcBef>
                <a:spcPts val="71"/>
              </a:spcBef>
            </a:pPr>
            <a:r>
              <a:rPr lang="es-MX" sz="1400" b="1" spc="-34" dirty="0">
                <a:solidFill>
                  <a:srgbClr val="FFFFFF"/>
                </a:solidFill>
                <a:latin typeface="Verdana"/>
                <a:cs typeface="Verdana"/>
              </a:rPr>
              <a:t>Actividades de </a:t>
            </a:r>
            <a:r>
              <a:rPr lang="es-MX" sz="1400" b="1" spc="-34" dirty="0" err="1">
                <a:solidFill>
                  <a:srgbClr val="FFFFFF"/>
                </a:solidFill>
                <a:latin typeface="Verdana"/>
                <a:cs typeface="Verdana"/>
              </a:rPr>
              <a:t>Coordi</a:t>
            </a:r>
            <a:r>
              <a:rPr lang="es-MX" sz="1400" b="1" spc="-34" dirty="0">
                <a:solidFill>
                  <a:srgbClr val="FFFFFF"/>
                </a:solidFill>
                <a:latin typeface="Verdana"/>
                <a:cs typeface="Verdana"/>
              </a:rPr>
              <a:t>-nación</a:t>
            </a:r>
            <a:endParaRPr lang="es-MX" sz="1400" b="1" dirty="0">
              <a:latin typeface="Verdana"/>
              <a:cs typeface="Verdana"/>
            </a:endParaRPr>
          </a:p>
        </p:txBody>
      </p:sp>
      <p:pic>
        <p:nvPicPr>
          <p:cNvPr id="5" name="Imagen 4" descr="Un dibujo de una persona&#10;&#10;Descripción generada automáticamente con confianza media">
            <a:extLst>
              <a:ext uri="{FF2B5EF4-FFF2-40B4-BE49-F238E27FC236}">
                <a16:creationId xmlns:a16="http://schemas.microsoft.com/office/drawing/2014/main" id="{E246E264-2A30-2321-F33E-0E95A07B0E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7" name="Imagen 6" descr="Logotipo&#10;&#10;Descripción generada automáticamente con confianza baja">
            <a:extLst>
              <a:ext uri="{FF2B5EF4-FFF2-40B4-BE49-F238E27FC236}">
                <a16:creationId xmlns:a16="http://schemas.microsoft.com/office/drawing/2014/main" id="{1945E01E-387C-51AE-6551-56B0FD396EF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8" name="CuadroTexto 7">
            <a:extLst>
              <a:ext uri="{FF2B5EF4-FFF2-40B4-BE49-F238E27FC236}">
                <a16:creationId xmlns:a16="http://schemas.microsoft.com/office/drawing/2014/main" id="{75CE44CE-27FD-DAE3-65A6-50AB89898CE9}"/>
              </a:ext>
            </a:extLst>
          </p:cNvPr>
          <p:cNvSpPr txBox="1"/>
          <p:nvPr/>
        </p:nvSpPr>
        <p:spPr>
          <a:xfrm>
            <a:off x="671120" y="3995630"/>
            <a:ext cx="7607630" cy="2162130"/>
          </a:xfrm>
          <a:prstGeom prst="rect">
            <a:avLst/>
          </a:prstGeom>
          <a:noFill/>
        </p:spPr>
        <p:txBody>
          <a:bodyPr wrap="square" rtlCol="0">
            <a:spAutoFit/>
          </a:bodyPr>
          <a:lstStyle/>
          <a:p>
            <a:pPr lvl="0" indent="-342900" algn="just">
              <a:spcBef>
                <a:spcPts val="50"/>
              </a:spcBef>
              <a:buFont typeface="+mj-lt"/>
              <a:buAutoNum type="romanUcPeriod"/>
            </a:pPr>
            <a:r>
              <a:rPr lang="es-ES" sz="1200" dirty="0">
                <a:latin typeface="Montserrat" panose="00000500000000000000" pitchFamily="2" charset="0"/>
              </a:rPr>
              <a:t>Los medios por los cuales se difundirán la información relacionada con el programa federal y los procedimientos para realizar las actividades de contraloría social.</a:t>
            </a:r>
          </a:p>
          <a:p>
            <a:pPr lvl="0" indent="-342900" algn="just">
              <a:spcBef>
                <a:spcPts val="50"/>
              </a:spcBef>
              <a:buFont typeface="+mj-lt"/>
              <a:buAutoNum type="romanUcPeriod"/>
            </a:pPr>
            <a:r>
              <a:rPr lang="es-ES" sz="1200" dirty="0">
                <a:latin typeface="Montserrat" panose="00000500000000000000" pitchFamily="2" charset="0"/>
              </a:rPr>
              <a:t>Los responsables de organizar la constitución de los Comités y de proporcionar la capacitación y asesoría a los mismos, así como de la captación de sus informes.</a:t>
            </a:r>
          </a:p>
          <a:p>
            <a:pPr indent="-342900" algn="just">
              <a:spcBef>
                <a:spcPts val="50"/>
              </a:spcBef>
              <a:buFont typeface="+mj-lt"/>
              <a:buAutoNum type="romanUcPeriod"/>
            </a:pPr>
            <a:r>
              <a:rPr lang="es-ES" sz="1200" dirty="0">
                <a:latin typeface="Montserrat" panose="00000500000000000000" pitchFamily="2" charset="0"/>
              </a:rPr>
              <a:t>Los mecanismos de seguimiento a las actividades de contraloría social, así como de sus resultados y, en su caso, la vinculación que éstos tendrán con los mecanismos de denuncias existentes.</a:t>
            </a:r>
            <a:endParaRPr lang="es-MX" sz="1200" dirty="0">
              <a:latin typeface="Montserrat" panose="00000500000000000000" pitchFamily="2" charset="0"/>
            </a:endParaRPr>
          </a:p>
          <a:p>
            <a:pPr indent="-342900" algn="just">
              <a:spcBef>
                <a:spcPts val="50"/>
              </a:spcBef>
              <a:buFont typeface="+mj-lt"/>
              <a:buAutoNum type="romanUcPeriod"/>
            </a:pPr>
            <a:r>
              <a:rPr lang="es-ES" sz="1200" dirty="0">
                <a:latin typeface="Montserrat" panose="00000500000000000000" pitchFamily="2" charset="0"/>
              </a:rPr>
              <a:t>Las actividades cuya realización podrán convenir la Instancia Normativa con las instancias responsables de ejecutar el programa federal.</a:t>
            </a:r>
            <a:endParaRPr lang="es-MX" sz="1200" dirty="0">
              <a:latin typeface="Montserrat" panose="00000500000000000000" pitchFamily="2" charset="0"/>
            </a:endParaRPr>
          </a:p>
        </p:txBody>
      </p:sp>
      <p:sp>
        <p:nvSpPr>
          <p:cNvPr id="6" name="CuadroTexto 5">
            <a:extLst>
              <a:ext uri="{FF2B5EF4-FFF2-40B4-BE49-F238E27FC236}">
                <a16:creationId xmlns:a16="http://schemas.microsoft.com/office/drawing/2014/main" id="{903BFC7A-86E4-0CF3-D2B0-128DF8262F9D}"/>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grpSp>
        <p:nvGrpSpPr>
          <p:cNvPr id="21" name="Grupo 20"/>
          <p:cNvGrpSpPr/>
          <p:nvPr/>
        </p:nvGrpSpPr>
        <p:grpSpPr>
          <a:xfrm>
            <a:off x="343949" y="56015"/>
            <a:ext cx="7933765" cy="830465"/>
            <a:chOff x="343949" y="56015"/>
            <a:chExt cx="7933765" cy="830465"/>
          </a:xfrm>
        </p:grpSpPr>
        <p:pic>
          <p:nvPicPr>
            <p:cNvPr id="22" name="Imagen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27" name="Imagen 26"/>
            <p:cNvPicPr>
              <a:picLocks noChangeAspect="1"/>
            </p:cNvPicPr>
            <p:nvPr/>
          </p:nvPicPr>
          <p:blipFill>
            <a:blip r:embed="rId13"/>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1968304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228753" y="0"/>
            <a:ext cx="9172630" cy="6885296"/>
          </a:xfrm>
          <a:prstGeom prst="rect">
            <a:avLst/>
          </a:prstGeom>
        </p:spPr>
      </p:pic>
      <p:sp>
        <p:nvSpPr>
          <p:cNvPr id="13" name="object 3">
            <a:extLst>
              <a:ext uri="{FF2B5EF4-FFF2-40B4-BE49-F238E27FC236}">
                <a16:creationId xmlns:a16="http://schemas.microsoft.com/office/drawing/2014/main" id="{972BA53D-1165-4E7C-93D3-4E590AD59AF9}"/>
              </a:ext>
            </a:extLst>
          </p:cNvPr>
          <p:cNvSpPr/>
          <p:nvPr/>
        </p:nvSpPr>
        <p:spPr>
          <a:xfrm>
            <a:off x="1560352" y="894358"/>
            <a:ext cx="6182359" cy="524893"/>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5F1B9C87-34B7-4C3F-96F1-1E3D5F5500B7}"/>
              </a:ext>
            </a:extLst>
          </p:cNvPr>
          <p:cNvSpPr txBox="1">
            <a:spLocks/>
          </p:cNvSpPr>
          <p:nvPr/>
        </p:nvSpPr>
        <p:spPr>
          <a:xfrm>
            <a:off x="1721989" y="989745"/>
            <a:ext cx="599697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a:solidFill>
                  <a:schemeClr val="bg1"/>
                </a:solidFill>
                <a:latin typeface="Montserrat" panose="00000500000000000000" pitchFamily="2" charset="0"/>
                <a:ea typeface="Verdana" panose="020B0604030504040204" pitchFamily="34" charset="0"/>
              </a:rPr>
              <a:t>Guía Operativa de Contraloría Social  (GOCS)</a:t>
            </a:r>
          </a:p>
        </p:txBody>
      </p:sp>
      <p:sp>
        <p:nvSpPr>
          <p:cNvPr id="15" name="CuadroTexto 14">
            <a:extLst>
              <a:ext uri="{FF2B5EF4-FFF2-40B4-BE49-F238E27FC236}">
                <a16:creationId xmlns:a16="http://schemas.microsoft.com/office/drawing/2014/main" id="{A81E1AF8-EF02-40CD-B072-25BF380AE242}"/>
              </a:ext>
            </a:extLst>
          </p:cNvPr>
          <p:cNvSpPr txBox="1"/>
          <p:nvPr/>
        </p:nvSpPr>
        <p:spPr>
          <a:xfrm>
            <a:off x="453006" y="1961417"/>
            <a:ext cx="3216470" cy="4278094"/>
          </a:xfrm>
          <a:prstGeom prst="rect">
            <a:avLst/>
          </a:prstGeom>
          <a:solidFill>
            <a:srgbClr val="FF0000"/>
          </a:solidFill>
          <a:ln w="38100">
            <a:solidFill>
              <a:srgbClr val="990000"/>
            </a:solidFill>
          </a:ln>
        </p:spPr>
        <p:txBody>
          <a:bodyPr wrap="square" rtlCol="0">
            <a:spAutoFit/>
          </a:bodyPr>
          <a:lstStyle>
            <a:defPPr>
              <a:defRPr lang="en-US"/>
            </a:defPPr>
            <a:lvl1pPr>
              <a:defRPr b="1"/>
            </a:lvl1pPr>
          </a:lstStyle>
          <a:p>
            <a:pPr algn="just"/>
            <a:r>
              <a:rPr lang="es-MX" sz="1600" dirty="0">
                <a:solidFill>
                  <a:schemeClr val="bg1"/>
                </a:solidFill>
                <a:latin typeface="Montserrat" panose="00000500000000000000" pitchFamily="2" charset="0"/>
              </a:rPr>
              <a:t>La GOCS es un documento elaborado por las dependencias y entidades de la Administración Pública Federal que tengan a su cargo un programa de desarrollo social, en éste se detallan los procedimientos de promoción y operación, así como el seguimiento de la Contraloría Social, asimismo, ésta se basa en los Lineamiento de Promoción y Operación de la Contraloría Social en los programas  federales de desarrollo social. </a:t>
            </a:r>
          </a:p>
        </p:txBody>
      </p:sp>
      <p:graphicFrame>
        <p:nvGraphicFramePr>
          <p:cNvPr id="17" name="Diagrama 16">
            <a:extLst>
              <a:ext uri="{FF2B5EF4-FFF2-40B4-BE49-F238E27FC236}">
                <a16:creationId xmlns:a16="http://schemas.microsoft.com/office/drawing/2014/main" id="{4A551787-92BE-498D-9136-FF052801B487}"/>
              </a:ext>
            </a:extLst>
          </p:cNvPr>
          <p:cNvGraphicFramePr/>
          <p:nvPr>
            <p:extLst>
              <p:ext uri="{D42A27DB-BD31-4B8C-83A1-F6EECF244321}">
                <p14:modId xmlns:p14="http://schemas.microsoft.com/office/powerpoint/2010/main" val="3955035690"/>
              </p:ext>
            </p:extLst>
          </p:nvPr>
        </p:nvGraphicFramePr>
        <p:xfrm>
          <a:off x="3985165" y="1481349"/>
          <a:ext cx="5109594" cy="4781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descr="Un dibujo de una persona&#10;&#10;Descripción generada automáticamente con confianza media">
            <a:extLst>
              <a:ext uri="{FF2B5EF4-FFF2-40B4-BE49-F238E27FC236}">
                <a16:creationId xmlns:a16="http://schemas.microsoft.com/office/drawing/2014/main" id="{6A649BA6-22E8-95A6-730D-2BB738315E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4" name="Imagen 3" descr="Logotipo&#10;&#10;Descripción generada automáticamente con confianza baja">
            <a:extLst>
              <a:ext uri="{FF2B5EF4-FFF2-40B4-BE49-F238E27FC236}">
                <a16:creationId xmlns:a16="http://schemas.microsoft.com/office/drawing/2014/main" id="{4F458BB1-883E-9C60-E993-F285D2573BD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3" name="CuadroTexto 2">
            <a:extLst>
              <a:ext uri="{FF2B5EF4-FFF2-40B4-BE49-F238E27FC236}">
                <a16:creationId xmlns:a16="http://schemas.microsoft.com/office/drawing/2014/main" id="{AF1B56AC-8F4B-08E0-A2A5-ABC33F621DA9}"/>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grpSp>
        <p:nvGrpSpPr>
          <p:cNvPr id="12" name="Grupo 11"/>
          <p:cNvGrpSpPr/>
          <p:nvPr/>
        </p:nvGrpSpPr>
        <p:grpSpPr>
          <a:xfrm>
            <a:off x="479186" y="125982"/>
            <a:ext cx="7917182" cy="693922"/>
            <a:chOff x="343949" y="56015"/>
            <a:chExt cx="7933765" cy="830465"/>
          </a:xfrm>
        </p:grpSpPr>
        <p:pic>
          <p:nvPicPr>
            <p:cNvPr id="16" name="Imagen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8" name="Imagen 17"/>
            <p:cNvPicPr>
              <a:picLocks noChangeAspect="1"/>
            </p:cNvPicPr>
            <p:nvPr/>
          </p:nvPicPr>
          <p:blipFill>
            <a:blip r:embed="rId11"/>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753559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3" name="object 3">
            <a:extLst>
              <a:ext uri="{FF2B5EF4-FFF2-40B4-BE49-F238E27FC236}">
                <a16:creationId xmlns:a16="http://schemas.microsoft.com/office/drawing/2014/main" id="{972BA53D-1165-4E7C-93D3-4E590AD59AF9}"/>
              </a:ext>
            </a:extLst>
          </p:cNvPr>
          <p:cNvSpPr/>
          <p:nvPr/>
        </p:nvSpPr>
        <p:spPr>
          <a:xfrm>
            <a:off x="770962" y="937771"/>
            <a:ext cx="3951214" cy="732600"/>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5F1B9C87-34B7-4C3F-96F1-1E3D5F5500B7}"/>
              </a:ext>
            </a:extLst>
          </p:cNvPr>
          <p:cNvSpPr txBox="1">
            <a:spLocks/>
          </p:cNvSpPr>
          <p:nvPr/>
        </p:nvSpPr>
        <p:spPr>
          <a:xfrm>
            <a:off x="786643" y="918276"/>
            <a:ext cx="3951214"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Anual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a:t>
            </a:r>
          </a:p>
        </p:txBody>
      </p:sp>
      <p:pic>
        <p:nvPicPr>
          <p:cNvPr id="2" name="Imagen 1" descr="Un dibujo de una persona&#10;&#10;Descripción generada automáticamente con confianza media">
            <a:extLst>
              <a:ext uri="{FF2B5EF4-FFF2-40B4-BE49-F238E27FC236}">
                <a16:creationId xmlns:a16="http://schemas.microsoft.com/office/drawing/2014/main" id="{6A649BA6-22E8-95A6-730D-2BB738315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4" name="Imagen 3" descr="Logotipo&#10;&#10;Descripción generada automáticamente con confianza baja">
            <a:extLst>
              <a:ext uri="{FF2B5EF4-FFF2-40B4-BE49-F238E27FC236}">
                <a16:creationId xmlns:a16="http://schemas.microsoft.com/office/drawing/2014/main" id="{4F458BB1-883E-9C60-E993-F285D2573BD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3" name="object 3">
            <a:extLst>
              <a:ext uri="{FF2B5EF4-FFF2-40B4-BE49-F238E27FC236}">
                <a16:creationId xmlns:a16="http://schemas.microsoft.com/office/drawing/2014/main" id="{0178289F-FBDD-8F3E-FE02-CDFAAE9EE1C5}"/>
              </a:ext>
            </a:extLst>
          </p:cNvPr>
          <p:cNvSpPr/>
          <p:nvPr/>
        </p:nvSpPr>
        <p:spPr>
          <a:xfrm>
            <a:off x="5579379" y="1376512"/>
            <a:ext cx="3261920" cy="648553"/>
          </a:xfrm>
          <a:prstGeom prst="rect">
            <a:avLst/>
          </a:prstGeom>
          <a:solidFill>
            <a:srgbClr val="691931"/>
          </a:solidFill>
        </p:spPr>
        <p:txBody>
          <a:bodyPr wrap="square" lIns="0" tIns="0" rIns="0" bIns="0" rtlCol="0"/>
          <a:lstStyle/>
          <a:p>
            <a:pPr algn="ctr"/>
            <a:endParaRPr sz="1350" dirty="0"/>
          </a:p>
        </p:txBody>
      </p:sp>
      <p:sp>
        <p:nvSpPr>
          <p:cNvPr id="5" name="object 6">
            <a:extLst>
              <a:ext uri="{FF2B5EF4-FFF2-40B4-BE49-F238E27FC236}">
                <a16:creationId xmlns:a16="http://schemas.microsoft.com/office/drawing/2014/main" id="{F925AFAA-E33E-C820-08D7-242050C528C5}"/>
              </a:ext>
            </a:extLst>
          </p:cNvPr>
          <p:cNvSpPr txBox="1">
            <a:spLocks/>
          </p:cNvSpPr>
          <p:nvPr/>
        </p:nvSpPr>
        <p:spPr>
          <a:xfrm>
            <a:off x="5778521" y="1418980"/>
            <a:ext cx="2820375"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de la Instancia Ejecutora</a:t>
            </a:r>
          </a:p>
        </p:txBody>
      </p:sp>
      <p:sp>
        <p:nvSpPr>
          <p:cNvPr id="6" name="CuadroTexto 5">
            <a:extLst>
              <a:ext uri="{FF2B5EF4-FFF2-40B4-BE49-F238E27FC236}">
                <a16:creationId xmlns:a16="http://schemas.microsoft.com/office/drawing/2014/main" id="{41A6550F-570A-BB6C-5FED-1284B97AE865}"/>
              </a:ext>
            </a:extLst>
          </p:cNvPr>
          <p:cNvSpPr txBox="1"/>
          <p:nvPr/>
        </p:nvSpPr>
        <p:spPr>
          <a:xfrm>
            <a:off x="328833" y="1838012"/>
            <a:ext cx="4866835" cy="2031325"/>
          </a:xfrm>
          <a:prstGeom prst="rect">
            <a:avLst/>
          </a:prstGeom>
          <a:solidFill>
            <a:srgbClr val="00B050"/>
          </a:solidFill>
          <a:ln w="38100">
            <a:solidFill>
              <a:srgbClr val="990000"/>
            </a:solidFill>
          </a:ln>
        </p:spPr>
        <p:txBody>
          <a:bodyPr wrap="square" rtlCol="0">
            <a:spAutoFit/>
          </a:bodyPr>
          <a:lstStyle/>
          <a:p>
            <a:pPr algn="just"/>
            <a:r>
              <a:rPr lang="es-MX" dirty="0">
                <a:solidFill>
                  <a:schemeClr val="bg1"/>
                </a:solidFill>
                <a:latin typeface="Montserrat" panose="00000500000000000000" pitchFamily="2" charset="0"/>
              </a:rPr>
              <a:t>El Programa Anual de Trabajo de Contraloría Social </a:t>
            </a:r>
            <a:r>
              <a:rPr lang="es-MX" b="1" dirty="0">
                <a:solidFill>
                  <a:schemeClr val="bg1"/>
                </a:solidFill>
                <a:latin typeface="Montserrat" panose="00000500000000000000" pitchFamily="2" charset="0"/>
              </a:rPr>
              <a:t>(PATCS)</a:t>
            </a:r>
            <a:r>
              <a:rPr lang="es-MX" dirty="0">
                <a:solidFill>
                  <a:schemeClr val="bg1"/>
                </a:solidFill>
                <a:latin typeface="Montserrat" panose="00000500000000000000" pitchFamily="2" charset="0"/>
              </a:rPr>
              <a:t> elaborado por la Instancia Normativa, en el que se establecen las actividades, los responsables, las metas, la unidad de medida y el calendario de ejecución para promover la Contraloría Social. </a:t>
            </a:r>
          </a:p>
        </p:txBody>
      </p:sp>
      <p:sp>
        <p:nvSpPr>
          <p:cNvPr id="7" name="CuadroTexto 6">
            <a:extLst>
              <a:ext uri="{FF2B5EF4-FFF2-40B4-BE49-F238E27FC236}">
                <a16:creationId xmlns:a16="http://schemas.microsoft.com/office/drawing/2014/main" id="{151E75FE-AC00-9D13-1126-84D11C2FC4F5}"/>
              </a:ext>
            </a:extLst>
          </p:cNvPr>
          <p:cNvSpPr txBox="1"/>
          <p:nvPr/>
        </p:nvSpPr>
        <p:spPr>
          <a:xfrm>
            <a:off x="5645179" y="2331990"/>
            <a:ext cx="3130320" cy="1477328"/>
          </a:xfrm>
          <a:prstGeom prst="rect">
            <a:avLst/>
          </a:prstGeom>
          <a:solidFill>
            <a:schemeClr val="accent2">
              <a:lumMod val="60000"/>
              <a:lumOff val="40000"/>
            </a:schemeClr>
          </a:solidFill>
          <a:ln w="38100">
            <a:solidFill>
              <a:srgbClr val="990000"/>
            </a:solidFill>
          </a:ln>
        </p:spPr>
        <p:txBody>
          <a:bodyPr wrap="square" rtlCol="0">
            <a:spAutoFit/>
          </a:bodyPr>
          <a:lstStyle/>
          <a:p>
            <a:pPr algn="just"/>
            <a:r>
              <a:rPr lang="es-MX" dirty="0">
                <a:solidFill>
                  <a:schemeClr val="bg1"/>
                </a:solidFill>
                <a:latin typeface="Montserrat" panose="00000500000000000000" pitchFamily="2" charset="0"/>
              </a:rPr>
              <a:t>Programa Institucional de Trabajo de Contraloría Social</a:t>
            </a:r>
            <a:r>
              <a:rPr lang="es-MX" b="1" dirty="0">
                <a:solidFill>
                  <a:schemeClr val="bg1"/>
                </a:solidFill>
                <a:latin typeface="Montserrat" panose="00000500000000000000" pitchFamily="2" charset="0"/>
              </a:rPr>
              <a:t> (PITCS)</a:t>
            </a:r>
            <a:r>
              <a:rPr lang="es-MX" dirty="0">
                <a:solidFill>
                  <a:schemeClr val="bg1"/>
                </a:solidFill>
                <a:latin typeface="Montserrat" panose="00000500000000000000" pitchFamily="2" charset="0"/>
              </a:rPr>
              <a:t> es elaborado por la Instancia Ejecutora.</a:t>
            </a:r>
          </a:p>
        </p:txBody>
      </p:sp>
      <p:pic>
        <p:nvPicPr>
          <p:cNvPr id="8" name="Imagen 7">
            <a:extLst>
              <a:ext uri="{FF2B5EF4-FFF2-40B4-BE49-F238E27FC236}">
                <a16:creationId xmlns:a16="http://schemas.microsoft.com/office/drawing/2014/main" id="{34D8DA99-00DC-D13E-22A0-A18D96E6B256}"/>
              </a:ext>
            </a:extLst>
          </p:cNvPr>
          <p:cNvPicPr>
            <a:picLocks noChangeAspect="1"/>
          </p:cNvPicPr>
          <p:nvPr/>
        </p:nvPicPr>
        <p:blipFill>
          <a:blip r:embed="rId5"/>
          <a:stretch>
            <a:fillRect/>
          </a:stretch>
        </p:blipFill>
        <p:spPr>
          <a:xfrm>
            <a:off x="296551" y="3957657"/>
            <a:ext cx="3643060" cy="2396633"/>
          </a:xfrm>
          <a:prstGeom prst="rect">
            <a:avLst/>
          </a:prstGeom>
        </p:spPr>
      </p:pic>
      <p:pic>
        <p:nvPicPr>
          <p:cNvPr id="9" name="Imagen 8">
            <a:extLst>
              <a:ext uri="{FF2B5EF4-FFF2-40B4-BE49-F238E27FC236}">
                <a16:creationId xmlns:a16="http://schemas.microsoft.com/office/drawing/2014/main" id="{CA6B6726-3A12-9769-7478-3FFFD89E2BCA}"/>
              </a:ext>
            </a:extLst>
          </p:cNvPr>
          <p:cNvPicPr>
            <a:picLocks noChangeAspect="1"/>
          </p:cNvPicPr>
          <p:nvPr/>
        </p:nvPicPr>
        <p:blipFill>
          <a:blip r:embed="rId6"/>
          <a:stretch>
            <a:fillRect/>
          </a:stretch>
        </p:blipFill>
        <p:spPr>
          <a:xfrm>
            <a:off x="5660928" y="4051833"/>
            <a:ext cx="3217400" cy="2134732"/>
          </a:xfrm>
          <a:prstGeom prst="rect">
            <a:avLst/>
          </a:prstGeom>
        </p:spPr>
      </p:pic>
      <p:cxnSp>
        <p:nvCxnSpPr>
          <p:cNvPr id="10" name="Conector recto de flecha 9">
            <a:extLst>
              <a:ext uri="{FF2B5EF4-FFF2-40B4-BE49-F238E27FC236}">
                <a16:creationId xmlns:a16="http://schemas.microsoft.com/office/drawing/2014/main" id="{DBA37291-5FF9-6C26-D002-E48EFF880AC0}"/>
              </a:ext>
            </a:extLst>
          </p:cNvPr>
          <p:cNvCxnSpPr>
            <a:cxnSpLocks/>
          </p:cNvCxnSpPr>
          <p:nvPr/>
        </p:nvCxnSpPr>
        <p:spPr>
          <a:xfrm>
            <a:off x="4069360" y="4706796"/>
            <a:ext cx="1510019" cy="0"/>
          </a:xfrm>
          <a:prstGeom prst="straightConnector1">
            <a:avLst/>
          </a:prstGeom>
          <a:ln w="984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7FFAA21E-7F78-5AB3-7841-DE7D5FB23E88}"/>
              </a:ext>
            </a:extLst>
          </p:cNvPr>
          <p:cNvCxnSpPr>
            <a:cxnSpLocks/>
          </p:cNvCxnSpPr>
          <p:nvPr/>
        </p:nvCxnSpPr>
        <p:spPr>
          <a:xfrm flipH="1">
            <a:off x="4069360" y="5562496"/>
            <a:ext cx="1510019" cy="1"/>
          </a:xfrm>
          <a:prstGeom prst="straightConnector1">
            <a:avLst/>
          </a:prstGeom>
          <a:ln w="984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651F2DD3-17A6-1B17-D4B0-AE25FBB7D530}"/>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grpSp>
        <p:nvGrpSpPr>
          <p:cNvPr id="18" name="Grupo 17"/>
          <p:cNvGrpSpPr/>
          <p:nvPr/>
        </p:nvGrpSpPr>
        <p:grpSpPr>
          <a:xfrm>
            <a:off x="470894" y="96985"/>
            <a:ext cx="7933765" cy="830465"/>
            <a:chOff x="343949" y="56015"/>
            <a:chExt cx="7933765" cy="830465"/>
          </a:xfrm>
        </p:grpSpPr>
        <p:pic>
          <p:nvPicPr>
            <p:cNvPr id="19" name="Imagen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20" name="Imagen 19"/>
            <p:cNvPicPr>
              <a:picLocks noChangeAspect="1"/>
            </p:cNvPicPr>
            <p:nvPr/>
          </p:nvPicPr>
          <p:blipFill>
            <a:blip r:embed="rId8"/>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1910239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912690" y="965325"/>
            <a:ext cx="5318620" cy="748939"/>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049376" y="1057986"/>
            <a:ext cx="5092118"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Institucional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(PITCS)</a:t>
            </a:r>
          </a:p>
        </p:txBody>
      </p:sp>
      <p:pic>
        <p:nvPicPr>
          <p:cNvPr id="2" name="Imagen 1" descr="Un dibujo de una persona&#10;&#10;Descripción generada automáticamente con confianza media">
            <a:extLst>
              <a:ext uri="{FF2B5EF4-FFF2-40B4-BE49-F238E27FC236}">
                <a16:creationId xmlns:a16="http://schemas.microsoft.com/office/drawing/2014/main" id="{92EBDAE1-5CAF-2C94-9F5E-9DA01BDFC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5" name="Imagen 4" descr="Logotipo&#10;&#10;Descripción generada automáticamente con confianza baja">
            <a:extLst>
              <a:ext uri="{FF2B5EF4-FFF2-40B4-BE49-F238E27FC236}">
                <a16:creationId xmlns:a16="http://schemas.microsoft.com/office/drawing/2014/main" id="{A56BEABB-A365-C049-1BE5-A55AB244B5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a:extLst>
              <a:ext uri="{FF2B5EF4-FFF2-40B4-BE49-F238E27FC236}">
                <a16:creationId xmlns:a16="http://schemas.microsoft.com/office/drawing/2014/main" id="{A603AF43-1B2C-F320-9349-FF7F95847DC7}"/>
              </a:ext>
            </a:extLst>
          </p:cNvPr>
          <p:cNvPicPr>
            <a:picLocks noChangeAspect="1"/>
          </p:cNvPicPr>
          <p:nvPr/>
        </p:nvPicPr>
        <p:blipFill>
          <a:blip r:embed="rId5"/>
          <a:stretch>
            <a:fillRect/>
          </a:stretch>
        </p:blipFill>
        <p:spPr>
          <a:xfrm>
            <a:off x="1624012" y="1849634"/>
            <a:ext cx="5895975" cy="4336932"/>
          </a:xfrm>
          <a:prstGeom prst="rect">
            <a:avLst/>
          </a:prstGeom>
        </p:spPr>
      </p:pic>
      <p:sp>
        <p:nvSpPr>
          <p:cNvPr id="3" name="CuadroTexto 2">
            <a:extLst>
              <a:ext uri="{FF2B5EF4-FFF2-40B4-BE49-F238E27FC236}">
                <a16:creationId xmlns:a16="http://schemas.microsoft.com/office/drawing/2014/main" id="{CB9FA7DA-3337-1FD1-1F69-FFBB7F9355C8}"/>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grpSp>
        <p:nvGrpSpPr>
          <p:cNvPr id="11" name="Grupo 10"/>
          <p:cNvGrpSpPr/>
          <p:nvPr/>
        </p:nvGrpSpPr>
        <p:grpSpPr>
          <a:xfrm>
            <a:off x="470894" y="67175"/>
            <a:ext cx="7933765" cy="830465"/>
            <a:chOff x="343949" y="56015"/>
            <a:chExt cx="7933765" cy="830465"/>
          </a:xfrm>
        </p:grpSpPr>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5" name="Imagen 14"/>
            <p:cNvPicPr>
              <a:picLocks noChangeAspect="1"/>
            </p:cNvPicPr>
            <p:nvPr/>
          </p:nvPicPr>
          <p:blipFill>
            <a:blip r:embed="rId7"/>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40008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728132" y="786245"/>
            <a:ext cx="5469622" cy="643021"/>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753536" y="947381"/>
            <a:ext cx="5469622"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Institucional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(PITCS)</a:t>
            </a:r>
          </a:p>
        </p:txBody>
      </p:sp>
      <p:pic>
        <p:nvPicPr>
          <p:cNvPr id="2" name="Imagen 1">
            <a:extLst>
              <a:ext uri="{FF2B5EF4-FFF2-40B4-BE49-F238E27FC236}">
                <a16:creationId xmlns:a16="http://schemas.microsoft.com/office/drawing/2014/main" id="{F31CE1FA-8C89-1D17-99FF-BEA89A056211}"/>
              </a:ext>
            </a:extLst>
          </p:cNvPr>
          <p:cNvPicPr>
            <a:picLocks noChangeAspect="1"/>
          </p:cNvPicPr>
          <p:nvPr/>
        </p:nvPicPr>
        <p:blipFill>
          <a:blip r:embed="rId3"/>
          <a:stretch>
            <a:fillRect/>
          </a:stretch>
        </p:blipFill>
        <p:spPr>
          <a:xfrm>
            <a:off x="1624012" y="1482405"/>
            <a:ext cx="5895975" cy="4541600"/>
          </a:xfrm>
          <a:prstGeom prst="rect">
            <a:avLst/>
          </a:prstGeom>
        </p:spPr>
      </p:pic>
      <p:pic>
        <p:nvPicPr>
          <p:cNvPr id="3" name="Imagen 2" descr="Logotipo&#10;&#10;Descripción generada automáticamente con confianza baja">
            <a:extLst>
              <a:ext uri="{FF2B5EF4-FFF2-40B4-BE49-F238E27FC236}">
                <a16:creationId xmlns:a16="http://schemas.microsoft.com/office/drawing/2014/main" id="{DC4F86BD-5012-81D7-FFA4-01EFBD8D21B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C4EC95E1-12AD-265A-D5F5-406C9808AB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5" name="CuadroTexto 4">
            <a:extLst>
              <a:ext uri="{FF2B5EF4-FFF2-40B4-BE49-F238E27FC236}">
                <a16:creationId xmlns:a16="http://schemas.microsoft.com/office/drawing/2014/main" id="{FC617CDA-0DD8-3659-0A30-35C345A24028}"/>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grpSp>
        <p:nvGrpSpPr>
          <p:cNvPr id="11" name="Grupo 10"/>
          <p:cNvGrpSpPr/>
          <p:nvPr/>
        </p:nvGrpSpPr>
        <p:grpSpPr>
          <a:xfrm>
            <a:off x="470894" y="141444"/>
            <a:ext cx="7933765" cy="644801"/>
            <a:chOff x="343949" y="56015"/>
            <a:chExt cx="7933765" cy="830465"/>
          </a:xfrm>
        </p:grpSpPr>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5" name="Imagen 14"/>
            <p:cNvPicPr>
              <a:picLocks noChangeAspect="1"/>
            </p:cNvPicPr>
            <p:nvPr/>
          </p:nvPicPr>
          <p:blipFill>
            <a:blip r:embed="rId7"/>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2430259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0" y="-27296"/>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744910" y="872559"/>
            <a:ext cx="5469622" cy="643021"/>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744910" y="833996"/>
            <a:ext cx="5469622"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Institucional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(PITCS)</a:t>
            </a:r>
          </a:p>
        </p:txBody>
      </p:sp>
      <p:pic>
        <p:nvPicPr>
          <p:cNvPr id="3" name="Imagen 2" descr="Logotipo&#10;&#10;Descripción generada automáticamente con confianza baja">
            <a:extLst>
              <a:ext uri="{FF2B5EF4-FFF2-40B4-BE49-F238E27FC236}">
                <a16:creationId xmlns:a16="http://schemas.microsoft.com/office/drawing/2014/main" id="{DC4F86BD-5012-81D7-FFA4-01EFBD8D21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C4EC95E1-12AD-265A-D5F5-406C9808A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5" name="Imagen 4">
            <a:extLst>
              <a:ext uri="{FF2B5EF4-FFF2-40B4-BE49-F238E27FC236}">
                <a16:creationId xmlns:a16="http://schemas.microsoft.com/office/drawing/2014/main" id="{F88C80D3-E734-A0D3-F5FB-726DEA13A5CB}"/>
              </a:ext>
            </a:extLst>
          </p:cNvPr>
          <p:cNvPicPr>
            <a:picLocks noChangeAspect="1"/>
          </p:cNvPicPr>
          <p:nvPr/>
        </p:nvPicPr>
        <p:blipFill>
          <a:blip r:embed="rId5"/>
          <a:stretch>
            <a:fillRect/>
          </a:stretch>
        </p:blipFill>
        <p:spPr>
          <a:xfrm>
            <a:off x="1502287" y="1710378"/>
            <a:ext cx="5895975" cy="4267200"/>
          </a:xfrm>
          <a:prstGeom prst="rect">
            <a:avLst/>
          </a:prstGeom>
        </p:spPr>
      </p:pic>
      <p:sp>
        <p:nvSpPr>
          <p:cNvPr id="2" name="CuadroTexto 1">
            <a:extLst>
              <a:ext uri="{FF2B5EF4-FFF2-40B4-BE49-F238E27FC236}">
                <a16:creationId xmlns:a16="http://schemas.microsoft.com/office/drawing/2014/main" id="{5D1CA8AB-D60D-D297-C080-C7C293C01373}"/>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grpSp>
        <p:nvGrpSpPr>
          <p:cNvPr id="11" name="Grupo 10"/>
          <p:cNvGrpSpPr/>
          <p:nvPr/>
        </p:nvGrpSpPr>
        <p:grpSpPr>
          <a:xfrm>
            <a:off x="512838" y="101831"/>
            <a:ext cx="7933765" cy="781377"/>
            <a:chOff x="343949" y="56015"/>
            <a:chExt cx="7933765" cy="830465"/>
          </a:xfrm>
        </p:grpSpPr>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5" name="Imagen 14"/>
            <p:cNvPicPr>
              <a:picLocks noChangeAspect="1"/>
            </p:cNvPicPr>
            <p:nvPr/>
          </p:nvPicPr>
          <p:blipFill>
            <a:blip r:embed="rId7"/>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1471863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3098335" y="660801"/>
            <a:ext cx="3411522" cy="72637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3336022" y="688811"/>
            <a:ext cx="2936148" cy="674415"/>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chemeClr val="bg1"/>
                </a:solidFill>
                <a:latin typeface="Montserrat" panose="00000500000000000000" pitchFamily="2" charset="0"/>
                <a:ea typeface="Verdana" panose="020B0604030504040204" pitchFamily="34" charset="0"/>
              </a:rPr>
              <a:t>Capacitación y Asesoría</a:t>
            </a:r>
          </a:p>
        </p:txBody>
      </p:sp>
      <mc:AlternateContent xmlns:mc="http://schemas.openxmlformats.org/markup-compatibility/2006">
        <mc:Choice xmlns:am3d="http://schemas.microsoft.com/office/drawing/2017/model3d" Requires="am3d">
          <p:graphicFrame>
            <p:nvGraphicFramePr>
              <p:cNvPr id="17" name="Modelo 3D 16" descr="Romboedro gris 2">
                <a:extLst>
                  <a:ext uri="{FF2B5EF4-FFF2-40B4-BE49-F238E27FC236}">
                    <a16:creationId xmlns:a16="http://schemas.microsoft.com/office/drawing/2014/main" id="{7471EDC3-A1C0-42EE-84EE-4E5080A26D3C}"/>
                  </a:ext>
                </a:extLst>
              </p:cNvPr>
              <p:cNvGraphicFramePr>
                <a:graphicFrameLocks noChangeAspect="1"/>
              </p:cNvGraphicFramePr>
              <p:nvPr>
                <p:extLst>
                  <p:ext uri="{D42A27DB-BD31-4B8C-83A1-F6EECF244321}">
                    <p14:modId xmlns:p14="http://schemas.microsoft.com/office/powerpoint/2010/main" val="433951905"/>
                  </p:ext>
                </p:extLst>
              </p:nvPr>
            </p:nvGraphicFramePr>
            <p:xfrm>
              <a:off x="459412" y="1482492"/>
              <a:ext cx="5165991" cy="5402295"/>
            </p:xfrm>
            <a:graphic>
              <a:graphicData uri="http://schemas.microsoft.com/office/drawing/2017/model3d">
                <am3d:model3d r:embed="rId3">
                  <am3d:spPr>
                    <a:xfrm>
                      <a:off x="0" y="0"/>
                      <a:ext cx="5165991" cy="5402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3d:spPr>
                  <am3d:camera>
                    <am3d:pos x="0" y="0" z="66124979"/>
                    <am3d:up dx="0" dy="36000000" dz="0"/>
                    <am3d:lookAt x="0" y="0" z="0"/>
                    <am3d:perspective fov="2700000"/>
                  </am3d:camera>
                  <am3d:trans>
                    <am3d:meterPerModelUnit n="116220" d="1000000"/>
                    <am3d:preTrans dx="0" dy="-12059572" dz="0"/>
                    <am3d:scale>
                      <am3d:sx n="1000000" d="1000000"/>
                      <am3d:sy n="1000000" d="1000000"/>
                      <am3d:sz n="1000000" d="1000000"/>
                    </am3d:scale>
                    <am3d:rot ax="-5400002"/>
                    <am3d:postTrans dx="0" dy="0" dz="0"/>
                  </am3d:trans>
                  <am3d:raster rName="Office3DRenderer" rVer="16.0.8326">
                    <am3d:blip r:embed="rId4"/>
                  </am3d:raster>
                  <am3d:objViewport viewportSz="642727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7" name="Modelo 3D 16" descr="Romboedro gris 2">
                <a:extLst>
                  <a:ext uri="{FF2B5EF4-FFF2-40B4-BE49-F238E27FC236}">
                    <a16:creationId xmlns:a16="http://schemas.microsoft.com/office/drawing/2014/main" id="{7471EDC3-A1C0-42EE-84EE-4E5080A26D3C}"/>
                  </a:ext>
                </a:extLst>
              </p:cNvPr>
              <p:cNvPicPr>
                <a:picLocks noGrp="1" noRot="1" noChangeAspect="1" noMove="1" noResize="1" noEditPoints="1" noAdjustHandles="1" noChangeArrowheads="1" noChangeShapeType="1" noCrop="1"/>
              </p:cNvPicPr>
              <p:nvPr/>
            </p:nvPicPr>
            <p:blipFill>
              <a:blip r:embed="rId4"/>
              <a:stretch>
                <a:fillRect/>
              </a:stretch>
            </p:blipFill>
            <p:spPr>
              <a:xfrm>
                <a:off x="459412" y="1482492"/>
                <a:ext cx="5165991" cy="5402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mc:Fallback>
      </mc:AlternateContent>
      <p:sp>
        <p:nvSpPr>
          <p:cNvPr id="18" name="object 11">
            <a:extLst>
              <a:ext uri="{FF2B5EF4-FFF2-40B4-BE49-F238E27FC236}">
                <a16:creationId xmlns:a16="http://schemas.microsoft.com/office/drawing/2014/main" id="{8834780C-ADA9-4C8B-B8A9-6B644A9D026A}"/>
              </a:ext>
            </a:extLst>
          </p:cNvPr>
          <p:cNvSpPr txBox="1"/>
          <p:nvPr/>
        </p:nvSpPr>
        <p:spPr>
          <a:xfrm>
            <a:off x="721587" y="2339744"/>
            <a:ext cx="3306624" cy="3687548"/>
          </a:xfrm>
          <a:prstGeom prst="rect">
            <a:avLst/>
          </a:prstGeom>
        </p:spPr>
        <p:txBody>
          <a:bodyPr vert="horz" wrap="square" lIns="0" tIns="9525" rIns="0" bIns="0" rtlCol="0">
            <a:spAutoFit/>
          </a:bodyPr>
          <a:lstStyle/>
          <a:p>
            <a:pPr lvl="0"/>
            <a:endParaRPr lang="es-MX" sz="1100" dirty="0">
              <a:solidFill>
                <a:schemeClr val="bg1"/>
              </a:solidFill>
            </a:endParaRPr>
          </a:p>
          <a:p>
            <a:pPr algn="just">
              <a:spcBef>
                <a:spcPct val="0"/>
              </a:spcBef>
            </a:pPr>
            <a:r>
              <a:rPr lang="es-ES" altLang="es-MX" sz="2000" b="1" dirty="0">
                <a:solidFill>
                  <a:schemeClr val="bg1"/>
                </a:solidFill>
                <a:latin typeface="Montserrat" panose="00000500000000000000" pitchFamily="2" charset="0"/>
              </a:rPr>
              <a:t>Objetivo:</a:t>
            </a:r>
          </a:p>
          <a:p>
            <a:pPr algn="just">
              <a:spcBef>
                <a:spcPct val="0"/>
              </a:spcBef>
            </a:pPr>
            <a:endParaRPr lang="es-ES" altLang="es-MX" sz="1600" b="1" dirty="0">
              <a:solidFill>
                <a:srgbClr val="002060"/>
              </a:solidFill>
              <a:latin typeface="Montserrat" panose="00000500000000000000" pitchFamily="2" charset="0"/>
            </a:endParaRPr>
          </a:p>
          <a:p>
            <a:pPr algn="just">
              <a:spcBef>
                <a:spcPct val="0"/>
              </a:spcBef>
              <a:buFont typeface="Wingdings" panose="05000000000000000000" pitchFamily="2" charset="2"/>
              <a:buChar char="v"/>
            </a:pPr>
            <a:r>
              <a:rPr lang="es-MX" sz="1600" b="1" dirty="0">
                <a:solidFill>
                  <a:schemeClr val="bg1"/>
                </a:solidFill>
                <a:latin typeface="Montserrat" panose="00000500000000000000" pitchFamily="2" charset="0"/>
              </a:rPr>
              <a:t>Que los Enlaces o Responsables de Contraloría Social adquieran conocimientos para Capacitar a los integrantes del Comité de Contraloría Social (CCS) o beneficiarios sobre los </a:t>
            </a:r>
            <a:r>
              <a:rPr lang="es-ES" sz="1600" b="1" dirty="0">
                <a:solidFill>
                  <a:schemeClr val="bg1"/>
                </a:solidFill>
                <a:latin typeface="Montserrat" panose="00000500000000000000" pitchFamily="2" charset="0"/>
              </a:rPr>
              <a:t>principales conceptos relacionados con la promoción y operación de la Contraloría Social en el marco del programa</a:t>
            </a:r>
          </a:p>
        </p:txBody>
      </p:sp>
      <mc:AlternateContent xmlns:mc="http://schemas.openxmlformats.org/markup-compatibility/2006">
        <mc:Choice xmlns:am3d="http://schemas.microsoft.com/office/drawing/2017/model3d" Requires="am3d">
          <p:graphicFrame>
            <p:nvGraphicFramePr>
              <p:cNvPr id="19" name="Modelo 3D 18" descr="Prisma y pinacoide basal rojo">
                <a:extLst>
                  <a:ext uri="{FF2B5EF4-FFF2-40B4-BE49-F238E27FC236}">
                    <a16:creationId xmlns:a16="http://schemas.microsoft.com/office/drawing/2014/main" id="{8A7FC013-A14D-48E5-AABA-832ADB7D4672}"/>
                  </a:ext>
                </a:extLst>
              </p:cNvPr>
              <p:cNvGraphicFramePr>
                <a:graphicFrameLocks noChangeAspect="1"/>
              </p:cNvGraphicFramePr>
              <p:nvPr>
                <p:extLst>
                  <p:ext uri="{D42A27DB-BD31-4B8C-83A1-F6EECF244321}">
                    <p14:modId xmlns:p14="http://schemas.microsoft.com/office/powerpoint/2010/main" val="4067648213"/>
                  </p:ext>
                </p:extLst>
              </p:nvPr>
            </p:nvGraphicFramePr>
            <p:xfrm>
              <a:off x="5692501" y="2316913"/>
              <a:ext cx="3411522" cy="3566549"/>
            </p:xfrm>
            <a:graphic>
              <a:graphicData uri="http://schemas.microsoft.com/office/drawing/2017/model3d">
                <am3d:model3d r:embed="rId5">
                  <am3d:spPr>
                    <a:xfrm>
                      <a:off x="0" y="0"/>
                      <a:ext cx="3411522" cy="35665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3d:spPr>
                  <am3d:camera>
                    <am3d:pos x="0" y="0" z="81469150"/>
                    <am3d:up dx="0" dy="36000000" dz="0"/>
                    <am3d:lookAt x="0" y="0" z="0"/>
                    <am3d:perspective fov="2700000"/>
                  </am3d:camera>
                  <am3d:trans>
                    <am3d:meterPerModelUnit n="139970" d="1000000"/>
                    <am3d:preTrans dx="-76" dy="-17999982" dz="1"/>
                    <am3d:scale>
                      <am3d:sx n="1000000" d="1000000"/>
                      <am3d:sy n="1000000" d="1000000"/>
                      <am3d:sz n="1000000" d="1000000"/>
                    </am3d:scale>
                    <am3d:rot ax="5400000" ay="18000000" az="16200000"/>
                    <am3d:postTrans dx="0" dy="0" dz="0"/>
                  </am3d:trans>
                  <am3d:raster rName="Office3DRenderer" rVer="16.0.8326">
                    <am3d:blip r:embed="rId6"/>
                  </am3d:raster>
                  <am3d:objViewport viewportSz="446549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9" name="Modelo 3D 18" descr="Prisma y pinacoide basal rojo">
                <a:extLst>
                  <a:ext uri="{FF2B5EF4-FFF2-40B4-BE49-F238E27FC236}">
                    <a16:creationId xmlns:a16="http://schemas.microsoft.com/office/drawing/2014/main" id="{8A7FC013-A14D-48E5-AABA-832ADB7D4672}"/>
                  </a:ext>
                </a:extLst>
              </p:cNvPr>
              <p:cNvPicPr>
                <a:picLocks noGrp="1" noRot="1" noChangeAspect="1" noMove="1" noResize="1" noEditPoints="1" noAdjustHandles="1" noChangeArrowheads="1" noChangeShapeType="1" noCrop="1"/>
              </p:cNvPicPr>
              <p:nvPr/>
            </p:nvPicPr>
            <p:blipFill>
              <a:blip r:embed="rId6"/>
              <a:stretch>
                <a:fillRect/>
              </a:stretch>
            </p:blipFill>
            <p:spPr>
              <a:xfrm>
                <a:off x="5692501" y="2316913"/>
                <a:ext cx="3411522" cy="35665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mc:Fallback>
      </mc:AlternateContent>
      <p:sp>
        <p:nvSpPr>
          <p:cNvPr id="3" name="CuadroTexto 2">
            <a:extLst>
              <a:ext uri="{FF2B5EF4-FFF2-40B4-BE49-F238E27FC236}">
                <a16:creationId xmlns:a16="http://schemas.microsoft.com/office/drawing/2014/main" id="{249724B0-2AA7-4442-8460-A7CB470020F1}"/>
              </a:ext>
            </a:extLst>
          </p:cNvPr>
          <p:cNvSpPr txBox="1"/>
          <p:nvPr/>
        </p:nvSpPr>
        <p:spPr>
          <a:xfrm>
            <a:off x="6145228" y="3342310"/>
            <a:ext cx="2516697" cy="2554545"/>
          </a:xfrm>
          <a:prstGeom prst="rect">
            <a:avLst/>
          </a:prstGeom>
          <a:noFill/>
        </p:spPr>
        <p:txBody>
          <a:bodyPr wrap="square" rtlCol="0">
            <a:spAutoFit/>
          </a:bodyPr>
          <a:lstStyle/>
          <a:p>
            <a:pPr algn="just">
              <a:spcBef>
                <a:spcPct val="0"/>
              </a:spcBef>
            </a:pPr>
            <a:endParaRPr lang="es-ES" sz="1400" b="1" dirty="0">
              <a:solidFill>
                <a:schemeClr val="bg1"/>
              </a:solidFill>
              <a:latin typeface="Copperplate Gothic Light" panose="020E0507020206020404" pitchFamily="34" charset="0"/>
            </a:endParaRPr>
          </a:p>
          <a:p>
            <a:pPr algn="just">
              <a:spcBef>
                <a:spcPct val="0"/>
              </a:spcBef>
              <a:buFont typeface="Wingdings" panose="05000000000000000000" pitchFamily="2" charset="2"/>
              <a:buChar char="v"/>
            </a:pPr>
            <a:r>
              <a:rPr lang="es-ES" sz="1600" b="1" dirty="0">
                <a:solidFill>
                  <a:schemeClr val="bg1"/>
                </a:solidFill>
                <a:latin typeface="Montserrat" panose="00000500000000000000" pitchFamily="2" charset="0"/>
              </a:rPr>
              <a:t>Asesorar a los Responsables de la Contraloría Social o a los integrantes del comité o a los beneficiarios, para el ejercicio de sus funciones.</a:t>
            </a:r>
          </a:p>
          <a:p>
            <a:endParaRPr lang="es-MX" dirty="0"/>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7" name="Flecha: cuádruple 6">
            <a:extLst>
              <a:ext uri="{FF2B5EF4-FFF2-40B4-BE49-F238E27FC236}">
                <a16:creationId xmlns:a16="http://schemas.microsoft.com/office/drawing/2014/main" id="{69255E02-A811-374D-F6C1-F653B5F4228A}"/>
              </a:ext>
            </a:extLst>
          </p:cNvPr>
          <p:cNvSpPr/>
          <p:nvPr/>
        </p:nvSpPr>
        <p:spPr>
          <a:xfrm>
            <a:off x="4957894" y="3179428"/>
            <a:ext cx="667508" cy="788565"/>
          </a:xfrm>
          <a:prstGeom prst="quadArrow">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4" name="Grupo 13"/>
          <p:cNvGrpSpPr/>
          <p:nvPr/>
        </p:nvGrpSpPr>
        <p:grpSpPr>
          <a:xfrm>
            <a:off x="459412" y="58770"/>
            <a:ext cx="7933765" cy="830465"/>
            <a:chOff x="343949" y="56015"/>
            <a:chExt cx="7933765" cy="830465"/>
          </a:xfrm>
        </p:grpSpPr>
        <p:pic>
          <p:nvPicPr>
            <p:cNvPr id="15" name="Imagen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6" name="Imagen 15"/>
            <p:cNvPicPr>
              <a:picLocks noChangeAspect="1"/>
            </p:cNvPicPr>
            <p:nvPr/>
          </p:nvPicPr>
          <p:blipFill>
            <a:blip r:embed="rId10"/>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2312888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256639" y="660801"/>
            <a:ext cx="4764946" cy="72637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92866" y="855010"/>
            <a:ext cx="406027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chemeClr val="bg1"/>
                </a:solidFill>
                <a:latin typeface="Montserrat" panose="00000500000000000000" pitchFamily="2" charset="0"/>
                <a:ea typeface="Verdana" panose="020B0604030504040204" pitchFamily="34" charset="0"/>
              </a:rPr>
              <a:t>Capacitación y Asesoría</a:t>
            </a:r>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mc:AlternateContent xmlns:mc="http://schemas.openxmlformats.org/markup-compatibility/2006">
        <mc:Choice xmlns:am3d="http://schemas.microsoft.com/office/drawing/2017/model3d" Requires="am3d">
          <p:graphicFrame>
            <p:nvGraphicFramePr>
              <p:cNvPr id="2" name="Modelo 3D 1" descr="Cubo azul Pyritohedron">
                <a:extLst>
                  <a:ext uri="{FF2B5EF4-FFF2-40B4-BE49-F238E27FC236}">
                    <a16:creationId xmlns:a16="http://schemas.microsoft.com/office/drawing/2014/main" id="{7A7A5F01-6653-43B4-B941-2E95B7F899E3}"/>
                  </a:ext>
                </a:extLst>
              </p:cNvPr>
              <p:cNvGraphicFramePr>
                <a:graphicFrameLocks noChangeAspect="1"/>
              </p:cNvGraphicFramePr>
              <p:nvPr>
                <p:extLst>
                  <p:ext uri="{D42A27DB-BD31-4B8C-83A1-F6EECF244321}">
                    <p14:modId xmlns:p14="http://schemas.microsoft.com/office/powerpoint/2010/main" val="1257168799"/>
                  </p:ext>
                </p:extLst>
              </p:nvPr>
            </p:nvGraphicFramePr>
            <p:xfrm>
              <a:off x="391042" y="1412980"/>
              <a:ext cx="6283354" cy="4849039"/>
            </p:xfrm>
            <a:graphic>
              <a:graphicData uri="http://schemas.microsoft.com/office/drawing/2017/model3d">
                <am3d:model3d r:embed="rId5">
                  <am3d:spPr>
                    <a:xfrm>
                      <a:off x="0" y="0"/>
                      <a:ext cx="6283354" cy="4849039"/>
                    </a:xfrm>
                    <a:prstGeom prst="rect">
                      <a:avLst/>
                    </a:prstGeom>
                    <a:pattFill prst="pct70">
                      <a:fgClr>
                        <a:schemeClr val="accent1"/>
                      </a:fgClr>
                      <a:bgClr>
                        <a:schemeClr val="bg1"/>
                      </a:bgClr>
                    </a:pattFill>
                  </am3d:spPr>
                  <am3d:camera>
                    <am3d:pos x="0" y="0" z="81263139"/>
                    <am3d:up dx="0" dy="36000000" dz="0"/>
                    <am3d:lookAt x="0" y="0" z="0"/>
                    <am3d:perspective fov="2700000"/>
                  </am3d:camera>
                  <am3d:trans>
                    <am3d:meterPerModelUnit n="121199" d="1000000"/>
                    <am3d:preTrans dx="-9054" dy="-17992805" dz="4847"/>
                    <am3d:scale>
                      <am3d:sx n="1000000" d="1000000"/>
                      <am3d:sy n="1000000" d="1000000"/>
                      <am3d:sz n="1000000" d="1000000"/>
                    </am3d:scale>
                    <am3d:rot ay="16200000"/>
                    <am3d:postTrans dx="0" dy="0" dz="0"/>
                  </am3d:trans>
                  <am3d:raster rName="Office3DRenderer" rVer="16.0.8326">
                    <am3d:blip r:embed="rId6"/>
                  </am3d:raster>
                  <am3d:objViewport viewportSz="750469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Modelo 3D 1" descr="Cubo azul Pyritohedron">
                <a:extLst>
                  <a:ext uri="{FF2B5EF4-FFF2-40B4-BE49-F238E27FC236}">
                    <a16:creationId xmlns:a16="http://schemas.microsoft.com/office/drawing/2014/main" id="{7A7A5F01-6653-43B4-B941-2E95B7F899E3}"/>
                  </a:ext>
                </a:extLst>
              </p:cNvPr>
              <p:cNvPicPr>
                <a:picLocks noGrp="1" noRot="1" noChangeAspect="1" noMove="1" noResize="1" noEditPoints="1" noAdjustHandles="1" noChangeArrowheads="1" noChangeShapeType="1" noCrop="1"/>
              </p:cNvPicPr>
              <p:nvPr/>
            </p:nvPicPr>
            <p:blipFill>
              <a:blip r:embed="rId6"/>
              <a:stretch>
                <a:fillRect/>
              </a:stretch>
            </p:blipFill>
            <p:spPr>
              <a:xfrm>
                <a:off x="391042" y="1412980"/>
                <a:ext cx="6283354" cy="4849039"/>
              </a:xfrm>
              <a:prstGeom prst="rect">
                <a:avLst/>
              </a:prstGeom>
              <a:pattFill prst="pct70">
                <a:fgClr>
                  <a:schemeClr val="accent1"/>
                </a:fgClr>
                <a:bgClr>
                  <a:schemeClr val="bg1"/>
                </a:bgClr>
              </a:pattFill>
            </p:spPr>
          </p:pic>
        </mc:Fallback>
      </mc:AlternateContent>
      <p:sp>
        <p:nvSpPr>
          <p:cNvPr id="6" name="CuadroTexto 5">
            <a:extLst>
              <a:ext uri="{FF2B5EF4-FFF2-40B4-BE49-F238E27FC236}">
                <a16:creationId xmlns:a16="http://schemas.microsoft.com/office/drawing/2014/main" id="{45798AC7-E3A4-CCCC-0AAA-3187BFA4637A}"/>
              </a:ext>
            </a:extLst>
          </p:cNvPr>
          <p:cNvSpPr txBox="1"/>
          <p:nvPr/>
        </p:nvSpPr>
        <p:spPr>
          <a:xfrm>
            <a:off x="1061210" y="2093433"/>
            <a:ext cx="4387442" cy="3469283"/>
          </a:xfrm>
          <a:prstGeom prst="rect">
            <a:avLst/>
          </a:prstGeom>
          <a:noFill/>
        </p:spPr>
        <p:txBody>
          <a:bodyPr wrap="square">
            <a:spAutoFit/>
          </a:bodyPr>
          <a:lstStyle/>
          <a:p>
            <a:pPr marL="449580" algn="just">
              <a:lnSpc>
                <a:spcPct val="115000"/>
              </a:lnSpc>
              <a:spcAft>
                <a:spcPts val="1000"/>
              </a:spcAft>
            </a:pPr>
            <a:r>
              <a:rPr lang="es-MX" sz="14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rPr>
              <a:t>Información:</a:t>
            </a:r>
          </a:p>
          <a:p>
            <a:pPr marL="449580" algn="just">
              <a:lnSpc>
                <a:spcPct val="115000"/>
              </a:lnSpc>
              <a:spcAft>
                <a:spcPts val="1000"/>
              </a:spcAft>
            </a:pPr>
            <a:r>
              <a:rPr lang="es-MX" sz="13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rPr>
              <a:t>La Instancia Normativa (IN) está a cargo de la capacitación y asesoría, así como el diseño de materiales de apoyo, para la operación y promoción del programa dirigidos a los Responsables de Contraloría Social de las Instancias Ejecutoras. </a:t>
            </a:r>
          </a:p>
          <a:p>
            <a:pPr marL="449580" algn="just">
              <a:lnSpc>
                <a:spcPct val="115000"/>
              </a:lnSpc>
              <a:spcAft>
                <a:spcPts val="1000"/>
              </a:spcAft>
            </a:pPr>
            <a:r>
              <a:rPr lang="es-MX" sz="13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rPr>
              <a:t>El Enlace de Contraloría Social podrá solicitar asesoría personal o vía telefónica, o por correo a la Subdirección de Evaluación (SE), al teléfono 55 36 01 16 10; o bien, al correo electrónico:  </a:t>
            </a:r>
          </a:p>
          <a:p>
            <a:pPr marL="449580" algn="just">
              <a:lnSpc>
                <a:spcPct val="115000"/>
              </a:lnSpc>
              <a:spcAft>
                <a:spcPts val="1000"/>
              </a:spcAft>
            </a:pPr>
            <a:r>
              <a:rPr lang="es-MX" sz="13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stapia@nube.sep.gob.mx</a:t>
            </a:r>
            <a:endParaRPr lang="es-MX" sz="1300" b="1" dirty="0">
              <a:solidFill>
                <a:schemeClr val="bg1"/>
              </a:solidFill>
              <a:latin typeface="Montserrat" panose="00000500000000000000" pitchFamily="2" charset="0"/>
            </a:endParaRPr>
          </a:p>
        </p:txBody>
      </p:sp>
      <mc:AlternateContent xmlns:mc="http://schemas.openxmlformats.org/markup-compatibility/2006">
        <mc:Choice xmlns:am3d="http://schemas.microsoft.com/office/drawing/2017/model3d" Requires="am3d">
          <p:graphicFrame>
            <p:nvGraphicFramePr>
              <p:cNvPr id="8" name="Modelo 3D 7" descr="Esfenoide ortorrómbico y prisma rojo">
                <a:extLst>
                  <a:ext uri="{FF2B5EF4-FFF2-40B4-BE49-F238E27FC236}">
                    <a16:creationId xmlns:a16="http://schemas.microsoft.com/office/drawing/2014/main" id="{2938FB58-EEA6-711F-BF62-3C984AFDFF48}"/>
                  </a:ext>
                </a:extLst>
              </p:cNvPr>
              <p:cNvGraphicFramePr>
                <a:graphicFrameLocks noChangeAspect="1"/>
              </p:cNvGraphicFramePr>
              <p:nvPr>
                <p:extLst>
                  <p:ext uri="{D42A27DB-BD31-4B8C-83A1-F6EECF244321}">
                    <p14:modId xmlns:p14="http://schemas.microsoft.com/office/powerpoint/2010/main" val="2473375308"/>
                  </p:ext>
                </p:extLst>
              </p:nvPr>
            </p:nvGraphicFramePr>
            <p:xfrm>
              <a:off x="7114611" y="1197027"/>
              <a:ext cx="1638347" cy="5024454"/>
            </p:xfrm>
            <a:graphic>
              <a:graphicData uri="http://schemas.microsoft.com/office/drawing/2017/model3d">
                <am3d:model3d r:embed="rId8">
                  <am3d:spPr>
                    <a:xfrm>
                      <a:off x="0" y="0"/>
                      <a:ext cx="1638347" cy="5024454"/>
                    </a:xfrm>
                    <a:prstGeom prst="rect">
                      <a:avLst/>
                    </a:prstGeom>
                    <a:pattFill prst="pct5">
                      <a:fgClr>
                        <a:schemeClr val="accent1"/>
                      </a:fgClr>
                      <a:bgClr>
                        <a:schemeClr val="bg1"/>
                      </a:bgClr>
                    </a:pattFill>
                  </am3d:spPr>
                  <am3d:camera>
                    <am3d:pos x="0" y="0" z="51007221"/>
                    <am3d:up dx="0" dy="36000000" dz="0"/>
                    <am3d:lookAt x="0" y="0" z="0"/>
                    <am3d:perspective fov="2700000"/>
                  </am3d:camera>
                  <am3d:trans>
                    <am3d:meterPerModelUnit n="104427" d="1000000"/>
                    <am3d:preTrans dx="672" dy="-18000000" dz="0"/>
                    <am3d:scale>
                      <am3d:sx n="1000000" d="1000000"/>
                      <am3d:sy n="1000000" d="1000000"/>
                      <am3d:sz n="1000000" d="1000000"/>
                    </am3d:scale>
                    <am3d:rot/>
                    <am3d:postTrans dx="0" dy="0" dz="0"/>
                  </am3d:trans>
                  <am3d:raster rName="Office3DRenderer" rVer="16.0.8326">
                    <am3d:blip r:embed="rId9"/>
                  </am3d:raster>
                  <am3d:objViewport viewportSz="534831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Modelo 3D 7" descr="Esfenoide ortorrómbico y prisma rojo">
                <a:extLst>
                  <a:ext uri="{FF2B5EF4-FFF2-40B4-BE49-F238E27FC236}">
                    <a16:creationId xmlns:a16="http://schemas.microsoft.com/office/drawing/2014/main" id="{2938FB58-EEA6-711F-BF62-3C984AFDFF48}"/>
                  </a:ext>
                </a:extLst>
              </p:cNvPr>
              <p:cNvPicPr>
                <a:picLocks noGrp="1" noRot="1" noChangeAspect="1" noMove="1" noResize="1" noEditPoints="1" noAdjustHandles="1" noChangeArrowheads="1" noChangeShapeType="1" noCrop="1"/>
              </p:cNvPicPr>
              <p:nvPr/>
            </p:nvPicPr>
            <p:blipFill>
              <a:blip r:embed="rId9"/>
              <a:stretch>
                <a:fillRect/>
              </a:stretch>
            </p:blipFill>
            <p:spPr>
              <a:xfrm>
                <a:off x="7114611" y="1197027"/>
                <a:ext cx="1638347" cy="5024454"/>
              </a:xfrm>
              <a:prstGeom prst="rect">
                <a:avLst/>
              </a:prstGeom>
              <a:pattFill prst="pct5">
                <a:fgClr>
                  <a:schemeClr val="accent1"/>
                </a:fgClr>
                <a:bgClr>
                  <a:schemeClr val="bg1"/>
                </a:bgClr>
              </a:pattFill>
            </p:spPr>
          </p:pic>
        </mc:Fallback>
      </mc:AlternateContent>
      <p:sp>
        <p:nvSpPr>
          <p:cNvPr id="9" name="CuadroTexto 8">
            <a:extLst>
              <a:ext uri="{FF2B5EF4-FFF2-40B4-BE49-F238E27FC236}">
                <a16:creationId xmlns:a16="http://schemas.microsoft.com/office/drawing/2014/main" id="{A15F388E-8AD8-ACD4-CD7D-367C82DDFE7E}"/>
              </a:ext>
            </a:extLst>
          </p:cNvPr>
          <p:cNvSpPr txBox="1"/>
          <p:nvPr/>
        </p:nvSpPr>
        <p:spPr>
          <a:xfrm>
            <a:off x="7298549" y="1515141"/>
            <a:ext cx="1367294" cy="4724370"/>
          </a:xfrm>
          <a:prstGeom prst="rect">
            <a:avLst/>
          </a:prstGeom>
          <a:noFill/>
        </p:spPr>
        <p:txBody>
          <a:bodyPr wrap="square" rtlCol="0">
            <a:spAutoFit/>
          </a:bodyPr>
          <a:lstStyle/>
          <a:p>
            <a:pPr algn="just"/>
            <a:r>
              <a:rPr lang="es-MX" sz="1300" b="1" dirty="0">
                <a:solidFill>
                  <a:schemeClr val="bg1"/>
                </a:solidFill>
                <a:latin typeface="Montserrat" panose="00000500000000000000" pitchFamily="2" charset="0"/>
              </a:rPr>
              <a:t>El material de capacitación lo hará el Enlace de Contraloría Social de la IE.</a:t>
            </a:r>
          </a:p>
          <a:p>
            <a:pPr algn="just"/>
            <a:endParaRPr lang="es-MX" sz="1300" b="1" dirty="0">
              <a:solidFill>
                <a:schemeClr val="bg1"/>
              </a:solidFill>
              <a:latin typeface="Montserrat" panose="00000500000000000000" pitchFamily="2" charset="0"/>
            </a:endParaRPr>
          </a:p>
          <a:p>
            <a:pPr algn="just"/>
            <a:r>
              <a:rPr lang="es-ES" sz="1300" b="1" dirty="0">
                <a:solidFill>
                  <a:schemeClr val="bg1"/>
                </a:solidFill>
                <a:latin typeface="Montserrat" panose="00000500000000000000" pitchFamily="2" charset="0"/>
              </a:rPr>
              <a:t>Asimismo,  deberá de asesorar a los integrantes del Comité de Contraloría Social o a los beneficiarios, para el ejercicio de sus funciones.</a:t>
            </a:r>
          </a:p>
          <a:p>
            <a:pPr algn="just"/>
            <a:endParaRPr lang="es-MX" sz="1500" b="1" dirty="0">
              <a:solidFill>
                <a:schemeClr val="bg1"/>
              </a:solidFill>
            </a:endParaRPr>
          </a:p>
        </p:txBody>
      </p:sp>
      <p:grpSp>
        <p:nvGrpSpPr>
          <p:cNvPr id="14" name="Grupo 13"/>
          <p:cNvGrpSpPr/>
          <p:nvPr/>
        </p:nvGrpSpPr>
        <p:grpSpPr>
          <a:xfrm>
            <a:off x="343949" y="56015"/>
            <a:ext cx="7933765" cy="830465"/>
            <a:chOff x="343949" y="56015"/>
            <a:chExt cx="7933765" cy="830465"/>
          </a:xfrm>
        </p:grpSpPr>
        <p:pic>
          <p:nvPicPr>
            <p:cNvPr id="15" name="Imagen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6" name="Imagen 15"/>
            <p:cNvPicPr>
              <a:picLocks noChangeAspect="1"/>
            </p:cNvPicPr>
            <p:nvPr/>
          </p:nvPicPr>
          <p:blipFill>
            <a:blip r:embed="rId11"/>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391465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256639" y="660801"/>
            <a:ext cx="4764946" cy="72637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92866" y="855010"/>
            <a:ext cx="406027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chemeClr val="bg1"/>
                </a:solidFill>
                <a:latin typeface="Montserrat" panose="00000500000000000000" pitchFamily="2" charset="0"/>
                <a:ea typeface="Verdana" panose="020B0604030504040204" pitchFamily="34" charset="0"/>
              </a:rPr>
              <a:t>Capacitación y Asesoría</a:t>
            </a:r>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mc:AlternateContent xmlns:mc="http://schemas.openxmlformats.org/markup-compatibility/2006">
        <mc:Choice xmlns:am3d="http://schemas.microsoft.com/office/drawing/2017/model3d" Requires="am3d">
          <p:graphicFrame>
            <p:nvGraphicFramePr>
              <p:cNvPr id="3" name="Modelo 3D 2" descr="Prisma y pinacoide basal rojo">
                <a:extLst>
                  <a:ext uri="{FF2B5EF4-FFF2-40B4-BE49-F238E27FC236}">
                    <a16:creationId xmlns:a16="http://schemas.microsoft.com/office/drawing/2014/main" id="{C28A6C20-6832-D80B-90F2-E6CE423498D5}"/>
                  </a:ext>
                </a:extLst>
              </p:cNvPr>
              <p:cNvGraphicFramePr/>
              <p:nvPr>
                <p:extLst>
                  <p:ext uri="{D42A27DB-BD31-4B8C-83A1-F6EECF244321}">
                    <p14:modId xmlns:p14="http://schemas.microsoft.com/office/powerpoint/2010/main" val="1909346932"/>
                  </p:ext>
                </p:extLst>
              </p:nvPr>
            </p:nvGraphicFramePr>
            <p:xfrm>
              <a:off x="171975" y="1518053"/>
              <a:ext cx="6581163" cy="4821902"/>
            </p:xfrm>
            <a:graphic>
              <a:graphicData uri="http://schemas.microsoft.com/office/drawing/2017/model3d">
                <am3d:model3d r:embed="rId5">
                  <am3d:spPr>
                    <a:xfrm>
                      <a:off x="0" y="0"/>
                      <a:ext cx="6581163" cy="4821902"/>
                    </a:xfrm>
                    <a:prstGeom prst="rect">
                      <a:avLst/>
                    </a:prstGeom>
                  </am3d:spPr>
                  <am3d:camera>
                    <am3d:pos x="0" y="0" z="81469150"/>
                    <am3d:up dx="0" dy="36000000" dz="0"/>
                    <am3d:lookAt x="0" y="0" z="0"/>
                    <am3d:perspective fov="2700000"/>
                  </am3d:camera>
                  <am3d:trans>
                    <am3d:meterPerModelUnit n="139970" d="1000000"/>
                    <am3d:preTrans dx="-76" dy="-17999982" dz="1"/>
                    <am3d:scale>
                      <am3d:sx n="1000000" d="1000000"/>
                      <am3d:sy n="1000000" d="1000000"/>
                      <am3d:sz n="1000000" d="1000000"/>
                    </am3d:scale>
                    <am3d:rot/>
                    <am3d:postTrans dx="0" dy="0" dz="0"/>
                  </am3d:trans>
                  <am3d:raster rName="Office3DRenderer" rVer="16.0.8326">
                    <am3d:blip r:embed="rId6"/>
                  </am3d:raster>
                  <am3d:objViewport viewportSz="704261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Modelo 3D 2" descr="Prisma y pinacoide basal rojo">
                <a:extLst>
                  <a:ext uri="{FF2B5EF4-FFF2-40B4-BE49-F238E27FC236}">
                    <a16:creationId xmlns:a16="http://schemas.microsoft.com/office/drawing/2014/main" id="{C28A6C20-6832-D80B-90F2-E6CE423498D5}"/>
                  </a:ext>
                </a:extLst>
              </p:cNvPr>
              <p:cNvPicPr>
                <a:picLocks noGrp="1" noRot="1" noChangeAspect="1" noMove="1" noResize="1" noEditPoints="1" noAdjustHandles="1" noChangeArrowheads="1" noChangeShapeType="1" noCrop="1"/>
              </p:cNvPicPr>
              <p:nvPr/>
            </p:nvPicPr>
            <p:blipFill>
              <a:blip r:embed="rId6"/>
              <a:stretch>
                <a:fillRect/>
              </a:stretch>
            </p:blipFill>
            <p:spPr>
              <a:xfrm>
                <a:off x="171975" y="1518053"/>
                <a:ext cx="6581163" cy="4821902"/>
              </a:xfrm>
              <a:prstGeom prst="rect">
                <a:avLst/>
              </a:prstGeom>
            </p:spPr>
          </p:pic>
        </mc:Fallback>
      </mc:AlternateContent>
      <p:sp>
        <p:nvSpPr>
          <p:cNvPr id="7" name="CuadroTexto 6">
            <a:extLst>
              <a:ext uri="{FF2B5EF4-FFF2-40B4-BE49-F238E27FC236}">
                <a16:creationId xmlns:a16="http://schemas.microsoft.com/office/drawing/2014/main" id="{7827151B-5B5D-0EDA-53B1-9951B9E4F584}"/>
              </a:ext>
            </a:extLst>
          </p:cNvPr>
          <p:cNvSpPr txBox="1"/>
          <p:nvPr/>
        </p:nvSpPr>
        <p:spPr>
          <a:xfrm>
            <a:off x="1302391" y="1780146"/>
            <a:ext cx="4320330" cy="4297715"/>
          </a:xfrm>
          <a:prstGeom prst="rect">
            <a:avLst/>
          </a:prstGeom>
          <a:noFill/>
        </p:spPr>
        <p:txBody>
          <a:bodyPr wrap="square" rtlCol="0">
            <a:spAutoFit/>
          </a:bodyPr>
          <a:lstStyle/>
          <a:p>
            <a:r>
              <a:rPr lang="es-MX" b="1" dirty="0">
                <a:solidFill>
                  <a:schemeClr val="bg1"/>
                </a:solidFill>
                <a:latin typeface="Montserrat" panose="00000500000000000000" pitchFamily="2" charset="0"/>
                <a:ea typeface="Times New Roman" panose="02020603050405020304" pitchFamily="18" charset="0"/>
              </a:rPr>
              <a:t>Contenido temático</a:t>
            </a:r>
          </a:p>
          <a:p>
            <a:endParaRPr lang="es-MX" sz="1500" b="1" dirty="0">
              <a:solidFill>
                <a:schemeClr val="bg1"/>
              </a:solidFill>
              <a:latin typeface="Montserrat" panose="00000500000000000000" pitchFamily="2" charset="0"/>
              <a:ea typeface="Times New Roman" panose="02020603050405020304" pitchFamily="18" charset="0"/>
            </a:endParaRPr>
          </a:p>
          <a:p>
            <a:pPr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1. Inducción a la Contraloría Social</a:t>
            </a:r>
            <a:endParaRPr lang="en-US" sz="1500" b="1" dirty="0">
              <a:solidFill>
                <a:schemeClr val="bg1"/>
              </a:solidFill>
              <a:latin typeface="Montserrat" panose="00000500000000000000" pitchFamily="2" charset="0"/>
              <a:ea typeface="Times New Roman" panose="02020603050405020304" pitchFamily="18" charset="0"/>
            </a:endParaRPr>
          </a:p>
          <a:p>
            <a:pPr marL="377100"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A. Objetivos</a:t>
            </a:r>
            <a:endParaRPr lang="en-US" sz="1500" b="1" dirty="0">
              <a:solidFill>
                <a:schemeClr val="bg1"/>
              </a:solidFill>
              <a:latin typeface="Montserrat" panose="00000500000000000000" pitchFamily="2" charset="0"/>
              <a:ea typeface="Times New Roman" panose="02020603050405020304" pitchFamily="18" charset="0"/>
            </a:endParaRPr>
          </a:p>
          <a:p>
            <a:pPr marL="377100"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B. Beneficios de la CS</a:t>
            </a:r>
            <a:endParaRPr lang="en-US" sz="1500" b="1" dirty="0">
              <a:solidFill>
                <a:schemeClr val="bg1"/>
              </a:solidFill>
              <a:latin typeface="Montserrat" panose="00000500000000000000" pitchFamily="2" charset="0"/>
              <a:ea typeface="Times New Roman" panose="02020603050405020304" pitchFamily="18" charset="0"/>
            </a:endParaRPr>
          </a:p>
          <a:p>
            <a:pPr marL="377100"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C. Estructura organizativa</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2. Comités de Contraloría Social</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3. Funciones del Enlace de Contraloría Social en la Instancia Ejecutora y Funciones de los integrantes del CCS</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4. Acciones de vigilancia del CCS</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5. Formatos y su llenado</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6. Solicitud de información y estrategias de vigilancia</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7. Mecanismos para la captación y seguimiento de quejas y denuncias</a:t>
            </a:r>
            <a:endParaRPr lang="en-US" sz="1500" b="1" dirty="0">
              <a:solidFill>
                <a:schemeClr val="bg1"/>
              </a:solidFill>
              <a:latin typeface="Montserrat" panose="00000500000000000000" pitchFamily="2" charset="0"/>
              <a:ea typeface="Times New Roman" panose="02020603050405020304" pitchFamily="18" charset="0"/>
            </a:endParaRPr>
          </a:p>
        </p:txBody>
      </p:sp>
      <p:pic>
        <p:nvPicPr>
          <p:cNvPr id="10" name="Picture 2" descr="COMO SE ELABORA UN GUION | Web Oficial EUROINNOVA">
            <a:extLst>
              <a:ext uri="{FF2B5EF4-FFF2-40B4-BE49-F238E27FC236}">
                <a16:creationId xmlns:a16="http://schemas.microsoft.com/office/drawing/2014/main" id="{04D6D83A-309B-90AC-4419-7172CF8A43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4020" y="2505075"/>
            <a:ext cx="2466975" cy="247798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o 13"/>
          <p:cNvGrpSpPr/>
          <p:nvPr/>
        </p:nvGrpSpPr>
        <p:grpSpPr>
          <a:xfrm>
            <a:off x="343949" y="56015"/>
            <a:ext cx="7933765" cy="830465"/>
            <a:chOff x="343949" y="56015"/>
            <a:chExt cx="7933765" cy="830465"/>
          </a:xfrm>
        </p:grpSpPr>
        <p:pic>
          <p:nvPicPr>
            <p:cNvPr id="15" name="Imagen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6" name="Imagen 15"/>
            <p:cNvPicPr>
              <a:picLocks noChangeAspect="1"/>
            </p:cNvPicPr>
            <p:nvPr/>
          </p:nvPicPr>
          <p:blipFill>
            <a:blip r:embed="rId9"/>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736753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212962" y="128632"/>
            <a:ext cx="4764946" cy="63248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62563" y="273868"/>
            <a:ext cx="406027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2" name="Picture 2" descr="image-0">
            <a:extLst>
              <a:ext uri="{FF2B5EF4-FFF2-40B4-BE49-F238E27FC236}">
                <a16:creationId xmlns:a16="http://schemas.microsoft.com/office/drawing/2014/main" id="{7FF1F9D3-F033-CC2C-56EB-F664140461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235" y="761120"/>
            <a:ext cx="3196206" cy="313355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EE4B82C1-AEE7-FBCA-FABF-8E156BA929DD}"/>
              </a:ext>
            </a:extLst>
          </p:cNvPr>
          <p:cNvSpPr/>
          <p:nvPr/>
        </p:nvSpPr>
        <p:spPr>
          <a:xfrm>
            <a:off x="3482617" y="1625107"/>
            <a:ext cx="4746983" cy="1653979"/>
          </a:xfrm>
          <a:prstGeom prst="rect">
            <a:avLst/>
          </a:prstGeom>
        </p:spPr>
        <p:txBody>
          <a:bodyPr wrap="square">
            <a:spAutoFit/>
          </a:bodyPr>
          <a:lstStyle/>
          <a:p>
            <a:pPr marL="285750" indent="-285750" algn="just" fontAlgn="base">
              <a:lnSpc>
                <a:spcPct val="107000"/>
              </a:lnSpc>
              <a:spcBef>
                <a:spcPct val="0"/>
              </a:spcBef>
              <a:spcAft>
                <a:spcPct val="0"/>
              </a:spcAft>
              <a:buFont typeface="Wingdings" panose="05000000000000000000" pitchFamily="2" charset="2"/>
              <a:buChar char="§"/>
            </a:pPr>
            <a:r>
              <a:rPr lang="es-MX" sz="1600" b="1" dirty="0">
                <a:solidFill>
                  <a:srgbClr val="002060"/>
                </a:solidFill>
                <a:latin typeface="Montserrat" panose="00000500000000000000" pitchFamily="2" charset="0"/>
                <a:cs typeface="Arial" panose="020B0604020202020204" pitchFamily="34" charset="0"/>
              </a:rPr>
              <a:t>Cada Instancia Ejecutora tendrá su respectiva página WEB: </a:t>
            </a:r>
          </a:p>
          <a:p>
            <a:pPr marL="288000" algn="just">
              <a:lnSpc>
                <a:spcPct val="107000"/>
              </a:lnSpc>
              <a:spcAft>
                <a:spcPts val="800"/>
              </a:spcAft>
            </a:pPr>
            <a:r>
              <a:rPr lang="es-MX" sz="1600" b="1" dirty="0">
                <a:solidFill>
                  <a:srgbClr val="002060"/>
                </a:solidFill>
                <a:latin typeface="Montserrat" panose="00000500000000000000" pitchFamily="2" charset="0"/>
                <a:cs typeface="Arial" panose="020B0604020202020204" pitchFamily="34" charset="0"/>
              </a:rPr>
              <a:t>Contar con una liga de acceso para consultar la información concerniente a la Contraloría Social de los programas  utilizando el logotipo de CS:</a:t>
            </a:r>
          </a:p>
        </p:txBody>
      </p:sp>
      <p:pic>
        <p:nvPicPr>
          <p:cNvPr id="8" name="Picture 4" descr="Computadora All in One LENOVO IdeaCentre AMD Athlon 3050U 8GB 1TB 21.5 LENOVO IdeaCentre 22ADA05">
            <a:extLst>
              <a:ext uri="{FF2B5EF4-FFF2-40B4-BE49-F238E27FC236}">
                <a16:creationId xmlns:a16="http://schemas.microsoft.com/office/drawing/2014/main" id="{2DE4328B-FD74-D73A-988F-1964CD3C0FC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3552" y="3345236"/>
            <a:ext cx="3347208" cy="273534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35516B8F-9FE2-3508-C34D-FD4D18748D9D}"/>
              </a:ext>
            </a:extLst>
          </p:cNvPr>
          <p:cNvSpPr/>
          <p:nvPr/>
        </p:nvSpPr>
        <p:spPr>
          <a:xfrm>
            <a:off x="-12058" y="3423684"/>
            <a:ext cx="4315610" cy="2593915"/>
          </a:xfrm>
          <a:prstGeom prst="rect">
            <a:avLst/>
          </a:prstGeom>
        </p:spPr>
        <p:txBody>
          <a:bodyPr wrap="square">
            <a:spAutoFit/>
          </a:bodyPr>
          <a:lstStyle/>
          <a:p>
            <a:pPr marL="449580" algn="just">
              <a:lnSpc>
                <a:spcPct val="115000"/>
              </a:lnSpc>
              <a:spcAft>
                <a:spcPts val="1000"/>
              </a:spcAft>
            </a:pPr>
            <a:r>
              <a:rPr lang="es-MX" sz="1600" b="1" dirty="0">
                <a:latin typeface="Montserrat" panose="00000500000000000000" pitchFamily="2" charset="0"/>
                <a:cs typeface="Arial" panose="020B0604020202020204" pitchFamily="34" charset="0"/>
              </a:rPr>
              <a:t>La información general de la Contraloría Social se encuentra en la sección principal de la página electrónica de la Instancia Normativa en: </a:t>
            </a:r>
          </a:p>
          <a:p>
            <a:pPr marL="449580" algn="just">
              <a:lnSpc>
                <a:spcPct val="115000"/>
              </a:lnSpc>
              <a:spcAft>
                <a:spcPts val="1000"/>
              </a:spcAft>
            </a:pPr>
            <a:r>
              <a:rPr lang="es-MX" sz="1600" u="sng" dirty="0">
                <a:latin typeface="Montserrat" panose="00000500000000000000" pitchFamily="2" charset="0"/>
                <a:cs typeface="Arial" panose="020B0604020202020204" pitchFamily="34" charset="0"/>
                <a:hlinkClick r:id="rId7"/>
              </a:rPr>
              <a:t>https://dgutyp.sep.gob.mx/</a:t>
            </a:r>
            <a:endParaRPr lang="es-MX" sz="1600" u="sng" dirty="0">
              <a:latin typeface="Montserrat" panose="00000500000000000000" pitchFamily="2" charset="0"/>
              <a:cs typeface="Arial" panose="020B0604020202020204" pitchFamily="34" charset="0"/>
            </a:endParaRPr>
          </a:p>
          <a:p>
            <a:pPr marL="449580" algn="just">
              <a:lnSpc>
                <a:spcPct val="115000"/>
              </a:lnSpc>
              <a:spcAft>
                <a:spcPts val="1000"/>
              </a:spcAft>
            </a:pPr>
            <a:r>
              <a:rPr lang="es-MX" sz="1600" b="1" dirty="0">
                <a:latin typeface="Montserrat" panose="00000500000000000000" pitchFamily="2" charset="0"/>
                <a:cs typeface="Arial" panose="020B0604020202020204" pitchFamily="34" charset="0"/>
              </a:rPr>
              <a:t>Para que las Instancias Ejecutoras la consulten y la usen.</a:t>
            </a:r>
          </a:p>
        </p:txBody>
      </p:sp>
      <p:pic>
        <p:nvPicPr>
          <p:cNvPr id="11" name="Imagen 10" descr="Logotipo&#10;&#10;Descripción generada automáticamente con confianza baja">
            <a:extLst>
              <a:ext uri="{FF2B5EF4-FFF2-40B4-BE49-F238E27FC236}">
                <a16:creationId xmlns:a16="http://schemas.microsoft.com/office/drawing/2014/main" id="{ABF4A2AD-9BD7-4905-A0D6-1FB34D3D63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9681" y="4008137"/>
            <a:ext cx="989901" cy="474850"/>
          </a:xfrm>
          <a:prstGeom prst="rect">
            <a:avLst/>
          </a:prstGeom>
          <a:noFill/>
          <a:ln>
            <a:noFill/>
          </a:ln>
        </p:spPr>
      </p:pic>
      <p:pic>
        <p:nvPicPr>
          <p:cNvPr id="14" name="Imagen 13" descr="Logotipo&#10;&#10;Descripción generada automáticamente con confianza baja">
            <a:extLst>
              <a:ext uri="{FF2B5EF4-FFF2-40B4-BE49-F238E27FC236}">
                <a16:creationId xmlns:a16="http://schemas.microsoft.com/office/drawing/2014/main" id="{EABC9CB6-9603-48EC-6F5F-4F694628F0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730" y="1425297"/>
            <a:ext cx="1921079" cy="822121"/>
          </a:xfrm>
          <a:prstGeom prst="rect">
            <a:avLst/>
          </a:prstGeom>
          <a:noFill/>
          <a:ln>
            <a:noFill/>
          </a:ln>
        </p:spPr>
      </p:pic>
      <p:sp>
        <p:nvSpPr>
          <p:cNvPr id="15" name="object 10">
            <a:extLst>
              <a:ext uri="{FF2B5EF4-FFF2-40B4-BE49-F238E27FC236}">
                <a16:creationId xmlns:a16="http://schemas.microsoft.com/office/drawing/2014/main" id="{0BB7687A-5C41-57A8-A763-86B15BC0C60B}"/>
              </a:ext>
            </a:extLst>
          </p:cNvPr>
          <p:cNvSpPr txBox="1"/>
          <p:nvPr/>
        </p:nvSpPr>
        <p:spPr>
          <a:xfrm>
            <a:off x="7563791" y="3345236"/>
            <a:ext cx="1331617" cy="2238433"/>
          </a:xfrm>
          <a:prstGeom prst="rect">
            <a:avLst/>
          </a:prstGeom>
        </p:spPr>
        <p:txBody>
          <a:bodyPr vert="horz" wrap="square" lIns="0" tIns="9525" rIns="0" bIns="0" rtlCol="0">
            <a:spAutoFit/>
          </a:bodyPr>
          <a:lstStyle/>
          <a:p>
            <a:pPr marL="9525" algn="ctr">
              <a:spcBef>
                <a:spcPts val="75"/>
              </a:spcBef>
            </a:pPr>
            <a:r>
              <a:rPr lang="es-MX" sz="1600" b="1" dirty="0">
                <a:solidFill>
                  <a:srgbClr val="002060"/>
                </a:solidFill>
                <a:latin typeface="Arial" panose="020B0604020202020204" pitchFamily="34" charset="0"/>
                <a:cs typeface="Arial" panose="020B0604020202020204" pitchFamily="34" charset="0"/>
              </a:rPr>
              <a:t>OJO: </a:t>
            </a:r>
          </a:p>
          <a:p>
            <a:pPr marL="9525" algn="just">
              <a:spcBef>
                <a:spcPts val="75"/>
              </a:spcBef>
            </a:pPr>
            <a:r>
              <a:rPr lang="es-MX" sz="1600" b="1" dirty="0">
                <a:solidFill>
                  <a:srgbClr val="002060"/>
                </a:solidFill>
                <a:latin typeface="Arial" panose="020B0604020202020204" pitchFamily="34" charset="0"/>
                <a:cs typeface="Arial" panose="020B0604020202020204" pitchFamily="34" charset="0"/>
              </a:rPr>
              <a:t>La sección de  CS deberá estar en la página electrónica principal de Instancia Ejecutora.</a:t>
            </a:r>
            <a:endParaRPr sz="1600" dirty="0">
              <a:latin typeface="Verdana"/>
              <a:cs typeface="Verdana"/>
            </a:endParaRPr>
          </a:p>
        </p:txBody>
      </p:sp>
      <p:sp>
        <p:nvSpPr>
          <p:cNvPr id="3" name="CuadroTexto 2">
            <a:extLst>
              <a:ext uri="{FF2B5EF4-FFF2-40B4-BE49-F238E27FC236}">
                <a16:creationId xmlns:a16="http://schemas.microsoft.com/office/drawing/2014/main" id="{5D7A7468-845E-F06E-0BC6-33B229752E05}"/>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grpSp>
        <p:nvGrpSpPr>
          <p:cNvPr id="17" name="Grupo 16"/>
          <p:cNvGrpSpPr/>
          <p:nvPr/>
        </p:nvGrpSpPr>
        <p:grpSpPr>
          <a:xfrm>
            <a:off x="343949" y="56015"/>
            <a:ext cx="7933765" cy="830465"/>
            <a:chOff x="343949" y="56015"/>
            <a:chExt cx="7933765" cy="830465"/>
          </a:xfrm>
        </p:grpSpPr>
        <p:pic>
          <p:nvPicPr>
            <p:cNvPr id="18" name="Imagen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9" name="Imagen 18"/>
            <p:cNvPicPr>
              <a:picLocks noChangeAspect="1"/>
            </p:cNvPicPr>
            <p:nvPr/>
          </p:nvPicPr>
          <p:blipFill>
            <a:blip r:embed="rId9"/>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113723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9" name="CuadroTexto 8">
            <a:extLst>
              <a:ext uri="{FF2B5EF4-FFF2-40B4-BE49-F238E27FC236}">
                <a16:creationId xmlns:a16="http://schemas.microsoft.com/office/drawing/2014/main" id="{E62CB1B6-CE1A-B075-137A-11746C47C0EC}"/>
              </a:ext>
            </a:extLst>
          </p:cNvPr>
          <p:cNvSpPr txBox="1"/>
          <p:nvPr/>
        </p:nvSpPr>
        <p:spPr>
          <a:xfrm>
            <a:off x="1240742" y="1027820"/>
            <a:ext cx="6479297" cy="830997"/>
          </a:xfrm>
          <a:prstGeom prst="rect">
            <a:avLst/>
          </a:prstGeom>
          <a:solidFill>
            <a:srgbClr val="990033"/>
          </a:solidFill>
        </p:spPr>
        <p:txBody>
          <a:bodyPr wrap="square" rtlCol="0">
            <a:spAutoFit/>
          </a:bodyPr>
          <a:lstStyle/>
          <a:p>
            <a:pPr algn="ctr"/>
            <a:r>
              <a:rPr lang="es-MX" sz="1800" b="1" i="0" u="none" strike="noStrike" baseline="0" dirty="0">
                <a:latin typeface="SourceSansPro-Bold"/>
              </a:rPr>
              <a:t> </a:t>
            </a:r>
            <a:r>
              <a:rPr lang="es-MX" sz="2400" b="1" i="0" u="none" strike="noStrike" baseline="0" dirty="0">
                <a:solidFill>
                  <a:srgbClr val="FFFFFF"/>
                </a:solidFill>
                <a:latin typeface="SourceSansPro-Bold"/>
              </a:rPr>
              <a:t>Características generales del Programa Presupuestario (</a:t>
            </a:r>
            <a:r>
              <a:rPr lang="es-MX" sz="2400" b="1" i="0" u="none" strike="noStrike" baseline="0" dirty="0" err="1">
                <a:solidFill>
                  <a:srgbClr val="FFFFFF"/>
                </a:solidFill>
                <a:latin typeface="SourceSansPro-Bold"/>
              </a:rPr>
              <a:t>Pp</a:t>
            </a:r>
            <a:r>
              <a:rPr lang="es-MX" sz="2400" b="1" i="0" u="none" strike="noStrike" baseline="0" dirty="0">
                <a:solidFill>
                  <a:srgbClr val="FFFFFF"/>
                </a:solidFill>
                <a:latin typeface="SourceSansPro-Bold"/>
              </a:rPr>
              <a:t>) </a:t>
            </a:r>
            <a:r>
              <a:rPr lang="es-MX" sz="2400" b="1" dirty="0">
                <a:solidFill>
                  <a:srgbClr val="FFFFFF"/>
                </a:solidFill>
                <a:latin typeface="SourceSansPro-Bold"/>
              </a:rPr>
              <a:t>S247-PRODEP</a:t>
            </a:r>
            <a:endParaRPr lang="es-MX" sz="2000" dirty="0">
              <a:solidFill>
                <a:schemeClr val="bg1"/>
              </a:solidFill>
            </a:endParaRPr>
          </a:p>
        </p:txBody>
      </p:sp>
      <p:sp>
        <p:nvSpPr>
          <p:cNvPr id="10" name="CuadroTexto 9">
            <a:extLst>
              <a:ext uri="{FF2B5EF4-FFF2-40B4-BE49-F238E27FC236}">
                <a16:creationId xmlns:a16="http://schemas.microsoft.com/office/drawing/2014/main" id="{44031C60-1862-D823-7A87-56557D25DA6E}"/>
              </a:ext>
            </a:extLst>
          </p:cNvPr>
          <p:cNvSpPr txBox="1"/>
          <p:nvPr/>
        </p:nvSpPr>
        <p:spPr>
          <a:xfrm>
            <a:off x="1250069" y="2668226"/>
            <a:ext cx="5898149" cy="1384995"/>
          </a:xfrm>
          <a:prstGeom prst="rect">
            <a:avLst/>
          </a:prstGeom>
          <a:solidFill>
            <a:schemeClr val="accent6">
              <a:lumMod val="60000"/>
              <a:lumOff val="40000"/>
            </a:schemeClr>
          </a:solidFill>
        </p:spPr>
        <p:txBody>
          <a:bodyPr wrap="square" rtlCol="0">
            <a:spAutoFit/>
          </a:bodyPr>
          <a:lstStyle/>
          <a:p>
            <a:pPr algn="just"/>
            <a:r>
              <a:rPr lang="es-MX" sz="1400" b="1" i="0" u="none" strike="noStrike" baseline="0" dirty="0">
                <a:latin typeface="SourceSansPro-Bold"/>
              </a:rPr>
              <a:t>La cobertura del Programa es de carácter nacional y su Población Objetivo está definida como: los Profesores de Tiempo Completo y Cuerpos Académicos de las Instituciones Públicas de Educación Superior (IPES)</a:t>
            </a:r>
            <a:r>
              <a:rPr lang="es-MX" sz="1400" b="0" i="0" u="none" strike="noStrike" baseline="0" dirty="0">
                <a:latin typeface="SourceSansPro-Regular"/>
              </a:rPr>
              <a:t>, que cumplan los requisitos previstos en las Reglas de Operación del Programa, publicadas en el Diario Oficial de la Federación, 29 DE diciembre 2022.</a:t>
            </a:r>
            <a:endParaRPr lang="es-MX" sz="1400" dirty="0"/>
          </a:p>
        </p:txBody>
      </p:sp>
      <p:sp>
        <p:nvSpPr>
          <p:cNvPr id="3" name="CuadroTexto 2">
            <a:extLst>
              <a:ext uri="{FF2B5EF4-FFF2-40B4-BE49-F238E27FC236}">
                <a16:creationId xmlns:a16="http://schemas.microsoft.com/office/drawing/2014/main" id="{4831D90D-FC77-71DC-40E4-F09DC3585D9C}"/>
              </a:ext>
            </a:extLst>
          </p:cNvPr>
          <p:cNvSpPr txBox="1"/>
          <p:nvPr/>
        </p:nvSpPr>
        <p:spPr>
          <a:xfrm>
            <a:off x="559212" y="1911761"/>
            <a:ext cx="7843707" cy="646331"/>
          </a:xfrm>
          <a:prstGeom prst="rect">
            <a:avLst/>
          </a:prstGeom>
          <a:solidFill>
            <a:schemeClr val="accent1">
              <a:lumMod val="60000"/>
              <a:lumOff val="40000"/>
            </a:schemeClr>
          </a:solidFill>
        </p:spPr>
        <p:txBody>
          <a:bodyPr wrap="square" rtlCol="0">
            <a:spAutoFit/>
          </a:bodyPr>
          <a:lstStyle/>
          <a:p>
            <a:pPr algn="ctr"/>
            <a:r>
              <a:rPr lang="es-MX" sz="1800" b="1" i="0" u="none" strike="noStrike" baseline="0" dirty="0">
                <a:solidFill>
                  <a:srgbClr val="BE8D0F"/>
                </a:solidFill>
                <a:latin typeface="SourceSansPro-Bold"/>
              </a:rPr>
              <a:t>En el Presupuesto de Egresos de la Federación 2023, se etiquetaron 263 millones, </a:t>
            </a:r>
            <a:r>
              <a:rPr lang="es-MX" b="1" dirty="0">
                <a:solidFill>
                  <a:srgbClr val="BE8D0F"/>
                </a:solidFill>
                <a:latin typeface="SourceSansPro-Bold"/>
              </a:rPr>
              <a:t>257</a:t>
            </a:r>
            <a:r>
              <a:rPr lang="es-MX" sz="1800" b="1" i="0" u="none" strike="noStrike" baseline="0" dirty="0">
                <a:solidFill>
                  <a:srgbClr val="BE8D0F"/>
                </a:solidFill>
                <a:latin typeface="SourceSansPro-Bold"/>
              </a:rPr>
              <a:t> mil 099 pesos (No hubo recursos en 2022)</a:t>
            </a:r>
            <a:endParaRPr lang="es-MX" sz="1400" dirty="0"/>
          </a:p>
        </p:txBody>
      </p:sp>
      <p:sp>
        <p:nvSpPr>
          <p:cNvPr id="5" name="CuadroTexto 4">
            <a:extLst>
              <a:ext uri="{FF2B5EF4-FFF2-40B4-BE49-F238E27FC236}">
                <a16:creationId xmlns:a16="http://schemas.microsoft.com/office/drawing/2014/main" id="{BC362085-1814-353E-0E26-776A74C79A7D}"/>
              </a:ext>
            </a:extLst>
          </p:cNvPr>
          <p:cNvSpPr txBox="1"/>
          <p:nvPr/>
        </p:nvSpPr>
        <p:spPr>
          <a:xfrm rot="16200000">
            <a:off x="63424" y="2830615"/>
            <a:ext cx="1419183" cy="954107"/>
          </a:xfrm>
          <a:prstGeom prst="rect">
            <a:avLst/>
          </a:prstGeom>
          <a:solidFill>
            <a:schemeClr val="bg1"/>
          </a:solidFill>
        </p:spPr>
        <p:txBody>
          <a:bodyPr wrap="square" rtlCol="0">
            <a:spAutoFit/>
          </a:bodyPr>
          <a:lstStyle/>
          <a:p>
            <a:pPr algn="ctr"/>
            <a:r>
              <a:rPr lang="es-MX" sz="1400" b="0" i="0" u="none" strike="noStrike" baseline="0" dirty="0">
                <a:solidFill>
                  <a:srgbClr val="147257"/>
                </a:solidFill>
                <a:latin typeface="T3Font_26"/>
              </a:rPr>
              <a:t>COBERTURA Y</a:t>
            </a:r>
          </a:p>
          <a:p>
            <a:pPr algn="ctr"/>
            <a:r>
              <a:rPr lang="es-MX" sz="1400" b="0" i="0" u="none" strike="noStrike" baseline="0" dirty="0">
                <a:solidFill>
                  <a:srgbClr val="147257"/>
                </a:solidFill>
                <a:latin typeface="T3Font_26"/>
              </a:rPr>
              <a:t>POBLACIÓN</a:t>
            </a:r>
          </a:p>
          <a:p>
            <a:pPr algn="ctr"/>
            <a:r>
              <a:rPr lang="es-MX" sz="1400" b="0" i="0" u="none" strike="noStrike" baseline="0" dirty="0">
                <a:solidFill>
                  <a:srgbClr val="147257"/>
                </a:solidFill>
                <a:latin typeface="T3Font_26"/>
              </a:rPr>
              <a:t>OBJETIVO</a:t>
            </a:r>
            <a:endParaRPr lang="es-MX" sz="1400" dirty="0">
              <a:solidFill>
                <a:srgbClr val="147257"/>
              </a:solidFill>
            </a:endParaRPr>
          </a:p>
        </p:txBody>
      </p:sp>
      <p:sp>
        <p:nvSpPr>
          <p:cNvPr id="7" name="CuadroTexto 6">
            <a:extLst>
              <a:ext uri="{FF2B5EF4-FFF2-40B4-BE49-F238E27FC236}">
                <a16:creationId xmlns:a16="http://schemas.microsoft.com/office/drawing/2014/main" id="{AE0F59A1-C0AB-4C6E-27C5-E595A5EF16A5}"/>
              </a:ext>
            </a:extLst>
          </p:cNvPr>
          <p:cNvSpPr txBox="1"/>
          <p:nvPr/>
        </p:nvSpPr>
        <p:spPr>
          <a:xfrm>
            <a:off x="427149" y="4045143"/>
            <a:ext cx="1805399" cy="323165"/>
          </a:xfrm>
          <a:prstGeom prst="rect">
            <a:avLst/>
          </a:prstGeom>
          <a:solidFill>
            <a:schemeClr val="accent4">
              <a:lumMod val="20000"/>
              <a:lumOff val="80000"/>
            </a:schemeClr>
          </a:solidFill>
        </p:spPr>
        <p:txBody>
          <a:bodyPr wrap="square" rtlCol="0">
            <a:spAutoFit/>
          </a:bodyPr>
          <a:lstStyle/>
          <a:p>
            <a:pPr algn="ctr"/>
            <a:r>
              <a:rPr lang="es-MX" sz="1500" b="1" dirty="0">
                <a:solidFill>
                  <a:srgbClr val="4930E9"/>
                </a:solidFill>
                <a:latin typeface="Roboto-Bold"/>
              </a:rPr>
              <a:t>Marco Normativo :</a:t>
            </a:r>
          </a:p>
        </p:txBody>
      </p:sp>
      <p:sp>
        <p:nvSpPr>
          <p:cNvPr id="12" name="CuadroTexto 11">
            <a:extLst>
              <a:ext uri="{FF2B5EF4-FFF2-40B4-BE49-F238E27FC236}">
                <a16:creationId xmlns:a16="http://schemas.microsoft.com/office/drawing/2014/main" id="{0F18DEB5-2F94-0ABA-8686-3EBBFCAD6480}"/>
              </a:ext>
            </a:extLst>
          </p:cNvPr>
          <p:cNvSpPr txBox="1"/>
          <p:nvPr/>
        </p:nvSpPr>
        <p:spPr>
          <a:xfrm>
            <a:off x="3333115" y="4530541"/>
            <a:ext cx="5159229" cy="2092881"/>
          </a:xfrm>
          <a:prstGeom prst="rect">
            <a:avLst/>
          </a:prstGeom>
          <a:solidFill>
            <a:schemeClr val="accent4">
              <a:lumMod val="20000"/>
              <a:lumOff val="80000"/>
            </a:schemeClr>
          </a:solidFill>
        </p:spPr>
        <p:txBody>
          <a:bodyPr wrap="square" rtlCol="0">
            <a:spAutoFit/>
          </a:bodyPr>
          <a:lstStyle/>
          <a:p>
            <a:pPr algn="just"/>
            <a:r>
              <a:rPr lang="es-MX" sz="1000" b="1" i="0" dirty="0">
                <a:solidFill>
                  <a:srgbClr val="201F1E"/>
                </a:solidFill>
                <a:effectLst/>
                <a:latin typeface="Montserrat" panose="00000500000000000000" pitchFamily="2" charset="0"/>
              </a:rPr>
              <a:t>El Programa es coordinado a nivel central, por la siguientes Unidades Responsables:</a:t>
            </a:r>
            <a:endParaRPr lang="es-MX" sz="1000" b="1" i="0" dirty="0">
              <a:solidFill>
                <a:srgbClr val="404041"/>
              </a:solidFill>
              <a:effectLst/>
              <a:latin typeface="Montserrat" panose="00000500000000000000" pitchFamily="2" charset="0"/>
            </a:endParaRPr>
          </a:p>
          <a:p>
            <a:pPr algn="just"/>
            <a:r>
              <a:rPr lang="es-MX" sz="1000" b="1" i="0" dirty="0">
                <a:solidFill>
                  <a:srgbClr val="404041"/>
                </a:solidFill>
                <a:effectLst/>
                <a:latin typeface="Calibri" panose="020F0502020204030204" pitchFamily="34" charset="0"/>
              </a:rPr>
              <a:t> </a:t>
            </a:r>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Dirección General de Educación Superior Universitaria e Intercultural (DGESUI)</a:t>
            </a:r>
          </a:p>
          <a:p>
            <a:pPr algn="just"/>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Dirección General de Universidades Tecnológicas y Politécnicas (DGUTYP) ( </a:t>
            </a:r>
            <a:r>
              <a:rPr lang="es-MX" sz="1000" b="1" i="0" u="sng" dirty="0">
                <a:solidFill>
                  <a:srgbClr val="0563C1"/>
                </a:solidFill>
                <a:effectLst/>
                <a:latin typeface="Montserrat" panose="00000500000000000000" pitchFamily="2" charset="0"/>
                <a:hlinkClick r:id="rId3"/>
              </a:rPr>
              <a:t>https://dgutyp.sep.gob.mx/index.php?pagina=Principal</a:t>
            </a:r>
            <a:r>
              <a:rPr lang="es-MX" sz="1000" b="1" i="0" dirty="0">
                <a:solidFill>
                  <a:srgbClr val="201F1E"/>
                </a:solidFill>
                <a:effectLst/>
                <a:latin typeface="Montserrat" panose="00000500000000000000" pitchFamily="2" charset="0"/>
              </a:rPr>
              <a:t> )</a:t>
            </a:r>
          </a:p>
          <a:p>
            <a:pPr algn="just"/>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Dirección General de Educación Superior para el Magisterio (</a:t>
            </a:r>
            <a:r>
              <a:rPr lang="es-MX" sz="1000" b="1" i="0" dirty="0" err="1">
                <a:solidFill>
                  <a:srgbClr val="201F1E"/>
                </a:solidFill>
                <a:effectLst/>
                <a:latin typeface="Montserrat" panose="00000500000000000000" pitchFamily="2" charset="0"/>
              </a:rPr>
              <a:t>DGESuM</a:t>
            </a:r>
            <a:r>
              <a:rPr lang="es-MX" sz="1000" b="1" i="0" dirty="0">
                <a:solidFill>
                  <a:srgbClr val="201F1E"/>
                </a:solidFill>
                <a:effectLst/>
                <a:latin typeface="Montserrat" panose="00000500000000000000" pitchFamily="2" charset="0"/>
              </a:rPr>
              <a:t>) ( </a:t>
            </a:r>
            <a:r>
              <a:rPr lang="es-MX" sz="1000" b="1" i="0" u="sng" dirty="0">
                <a:solidFill>
                  <a:srgbClr val="0563C1"/>
                </a:solidFill>
                <a:effectLst/>
                <a:latin typeface="Montserrat" panose="00000500000000000000" pitchFamily="2" charset="0"/>
                <a:hlinkClick r:id="rId4"/>
              </a:rPr>
              <a:t>https://www.dgesum.sep.gob.mx/</a:t>
            </a:r>
            <a:r>
              <a:rPr lang="es-MX" sz="1000" b="1" i="0" dirty="0">
                <a:solidFill>
                  <a:srgbClr val="201F1E"/>
                </a:solidFill>
                <a:effectLst/>
                <a:latin typeface="Montserrat" panose="00000500000000000000" pitchFamily="2" charset="0"/>
              </a:rPr>
              <a:t> )</a:t>
            </a:r>
          </a:p>
          <a:p>
            <a:pPr algn="just"/>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Tecnológico Nacional de México (TecNM) (</a:t>
            </a:r>
            <a:r>
              <a:rPr lang="es-MX" sz="1000" b="1" i="0" u="sng" dirty="0">
                <a:solidFill>
                  <a:srgbClr val="0563C1"/>
                </a:solidFill>
                <a:effectLst/>
                <a:latin typeface="Montserrat" panose="00000500000000000000" pitchFamily="2" charset="0"/>
                <a:hlinkClick r:id="rId5"/>
              </a:rPr>
              <a:t>https://www.tecnm.mx/</a:t>
            </a:r>
            <a:r>
              <a:rPr lang="es-MX" sz="1000" b="1" i="0" dirty="0">
                <a:solidFill>
                  <a:srgbClr val="201F1E"/>
                </a:solidFill>
                <a:effectLst/>
                <a:latin typeface="Montserrat" panose="00000500000000000000" pitchFamily="2" charset="0"/>
              </a:rPr>
              <a:t> )</a:t>
            </a:r>
            <a:endParaRPr lang="es-MX" sz="1000" b="1" i="0" dirty="0">
              <a:solidFill>
                <a:srgbClr val="404041"/>
              </a:solidFill>
              <a:effectLst/>
              <a:latin typeface="Montserrat" panose="00000500000000000000" pitchFamily="2" charset="0"/>
            </a:endParaRPr>
          </a:p>
        </p:txBody>
      </p:sp>
      <p:sp>
        <p:nvSpPr>
          <p:cNvPr id="13" name="CuadroTexto 12">
            <a:extLst>
              <a:ext uri="{FF2B5EF4-FFF2-40B4-BE49-F238E27FC236}">
                <a16:creationId xmlns:a16="http://schemas.microsoft.com/office/drawing/2014/main" id="{BF9F610A-2583-8EB9-BA95-F56F6B8CE3F1}"/>
              </a:ext>
            </a:extLst>
          </p:cNvPr>
          <p:cNvSpPr txBox="1"/>
          <p:nvPr/>
        </p:nvSpPr>
        <p:spPr>
          <a:xfrm>
            <a:off x="3230147" y="4156043"/>
            <a:ext cx="3182730" cy="323165"/>
          </a:xfrm>
          <a:prstGeom prst="rect">
            <a:avLst/>
          </a:prstGeom>
          <a:solidFill>
            <a:schemeClr val="bg1"/>
          </a:solidFill>
          <a:ln>
            <a:solidFill>
              <a:schemeClr val="bg1"/>
            </a:solidFill>
          </a:ln>
        </p:spPr>
        <p:txBody>
          <a:bodyPr wrap="square" rtlCol="0">
            <a:spAutoFit/>
          </a:bodyPr>
          <a:lstStyle/>
          <a:p>
            <a:r>
              <a:rPr lang="es-MX" sz="1500" b="1" dirty="0">
                <a:solidFill>
                  <a:srgbClr val="4930E9"/>
                </a:solidFill>
                <a:latin typeface="Roboto-Bold"/>
              </a:rPr>
              <a:t>Tipo Superior :</a:t>
            </a:r>
          </a:p>
        </p:txBody>
      </p:sp>
      <p:sp>
        <p:nvSpPr>
          <p:cNvPr id="4" name="CuadroTexto 3">
            <a:extLst>
              <a:ext uri="{FF2B5EF4-FFF2-40B4-BE49-F238E27FC236}">
                <a16:creationId xmlns:a16="http://schemas.microsoft.com/office/drawing/2014/main" id="{7C9AF14F-119A-9411-8F88-7F78AB357976}"/>
              </a:ext>
            </a:extLst>
          </p:cNvPr>
          <p:cNvSpPr txBox="1"/>
          <p:nvPr/>
        </p:nvSpPr>
        <p:spPr>
          <a:xfrm>
            <a:off x="393434" y="4459781"/>
            <a:ext cx="2570767" cy="2254463"/>
          </a:xfrm>
          <a:prstGeom prst="rect">
            <a:avLst/>
          </a:prstGeom>
          <a:solidFill>
            <a:srgbClr val="00B0F0"/>
          </a:solidFill>
          <a:ln w="25400">
            <a:solidFill>
              <a:srgbClr val="990000"/>
            </a:solidFill>
          </a:ln>
        </p:spPr>
        <p:txBody>
          <a:bodyPr wrap="square" rtlCol="0">
            <a:spAutoFit/>
          </a:bodyPr>
          <a:lstStyle/>
          <a:p>
            <a:pPr algn="just"/>
            <a:r>
              <a:rPr lang="es-MX" sz="1100" b="0" i="0" u="none" strike="noStrike" baseline="0" dirty="0">
                <a:solidFill>
                  <a:srgbClr val="1B1C1E"/>
                </a:solidFill>
                <a:latin typeface="Arial" panose="020B0604020202020204" pitchFamily="34" charset="0"/>
              </a:rPr>
              <a:t>El Programa es una iniciativa de la SEP, que se enma</a:t>
            </a:r>
            <a:r>
              <a:rPr lang="es-MX" sz="1100" b="0" i="0" u="none" strike="noStrike" baseline="0" dirty="0">
                <a:solidFill>
                  <a:srgbClr val="555658"/>
                </a:solidFill>
                <a:latin typeface="Arial" panose="020B0604020202020204" pitchFamily="34" charset="0"/>
              </a:rPr>
              <a:t>r</a:t>
            </a:r>
            <a:r>
              <a:rPr lang="es-MX" sz="1100" b="0" i="0" u="none" strike="noStrike" baseline="0" dirty="0">
                <a:solidFill>
                  <a:srgbClr val="1B1C1E"/>
                </a:solidFill>
                <a:latin typeface="Arial" panose="020B0604020202020204" pitchFamily="34" charset="0"/>
              </a:rPr>
              <a:t>ca en lo establecido por los artículos 1o., 2do. apartado B, fracción 11, 3o. y 4o. de la Constitución Política de los Estados Unidos Mexicanos; 38 de la Ley Orgánica de la APF; 5, 8, 12, 13, 14, 15, 16, 18, 37, 44, 45, 47, 53, 54,55</a:t>
            </a:r>
            <a:r>
              <a:rPr lang="es-MX" sz="1100" b="0" i="0" u="none" strike="noStrike" baseline="0" dirty="0">
                <a:solidFill>
                  <a:srgbClr val="393A3A"/>
                </a:solidFill>
                <a:latin typeface="Arial" panose="020B0604020202020204" pitchFamily="34" charset="0"/>
              </a:rPr>
              <a:t>, </a:t>
            </a:r>
            <a:r>
              <a:rPr lang="es-MX" sz="1100" b="0" i="0" u="none" strike="noStrike" baseline="0" dirty="0">
                <a:solidFill>
                  <a:srgbClr val="1B1C1E"/>
                </a:solidFill>
                <a:latin typeface="Arial" panose="020B0604020202020204" pitchFamily="34" charset="0"/>
              </a:rPr>
              <a:t>90, de la Ley Genera</a:t>
            </a:r>
            <a:r>
              <a:rPr lang="es-MX" sz="1100" b="0" i="0" u="none" strike="noStrike" baseline="0" dirty="0">
                <a:solidFill>
                  <a:srgbClr val="393A3A"/>
                </a:solidFill>
                <a:latin typeface="Arial" panose="020B0604020202020204" pitchFamily="34" charset="0"/>
              </a:rPr>
              <a:t>l </a:t>
            </a:r>
            <a:r>
              <a:rPr lang="es-MX" sz="1100" b="0" i="0" u="none" strike="noStrike" baseline="0" dirty="0">
                <a:solidFill>
                  <a:srgbClr val="1B1C1E"/>
                </a:solidFill>
                <a:latin typeface="Arial" panose="020B0604020202020204" pitchFamily="34" charset="0"/>
              </a:rPr>
              <a:t>de Educación, </a:t>
            </a:r>
            <a:r>
              <a:rPr lang="es-MX" sz="1000" b="0" i="0" u="none" strike="noStrike" baseline="0" dirty="0">
                <a:solidFill>
                  <a:srgbClr val="1B1C1E"/>
                </a:solidFill>
                <a:latin typeface="Arial" panose="020B0604020202020204" pitchFamily="34" charset="0"/>
              </a:rPr>
              <a:t>la Ley Genera</a:t>
            </a:r>
            <a:r>
              <a:rPr lang="es-MX" sz="1000" b="0" i="0" u="none" strike="noStrike" baseline="0" dirty="0">
                <a:solidFill>
                  <a:srgbClr val="393A3A"/>
                </a:solidFill>
                <a:latin typeface="Arial" panose="020B0604020202020204" pitchFamily="34" charset="0"/>
              </a:rPr>
              <a:t>l </a:t>
            </a:r>
            <a:r>
              <a:rPr lang="es-MX" sz="1000" b="0" i="0" u="none" strike="noStrike" baseline="0" dirty="0">
                <a:solidFill>
                  <a:srgbClr val="1B1C1E"/>
                </a:solidFill>
                <a:latin typeface="Arial" panose="020B0604020202020204" pitchFamily="34" charset="0"/>
              </a:rPr>
              <a:t>de Educación Superior, </a:t>
            </a:r>
            <a:r>
              <a:rPr lang="es-MX" sz="1050" b="0" i="0" u="none" strike="noStrike" baseline="0" dirty="0">
                <a:solidFill>
                  <a:srgbClr val="1D1E20"/>
                </a:solidFill>
                <a:latin typeface="Arial" panose="020B0604020202020204" pitchFamily="34" charset="0"/>
              </a:rPr>
              <a:t>Ley General del Sistema para la Carrera de las Maestras y los Maestros; entre otros</a:t>
            </a:r>
            <a:endParaRPr lang="es-MX" sz="500" b="1" i="0" u="none" strike="noStrike" baseline="0" dirty="0">
              <a:solidFill>
                <a:srgbClr val="000000"/>
              </a:solidFill>
              <a:latin typeface="SourceSansPro-Bold"/>
            </a:endParaRPr>
          </a:p>
        </p:txBody>
      </p:sp>
      <p:pic>
        <p:nvPicPr>
          <p:cNvPr id="6" name="Imagen 5">
            <a:extLst>
              <a:ext uri="{FF2B5EF4-FFF2-40B4-BE49-F238E27FC236}">
                <a16:creationId xmlns:a16="http://schemas.microsoft.com/office/drawing/2014/main" id="{5A0A5E6E-C08F-C3CD-1362-7C6C7B567C70}"/>
              </a:ext>
            </a:extLst>
          </p:cNvPr>
          <p:cNvPicPr>
            <a:picLocks noChangeAspect="1"/>
          </p:cNvPicPr>
          <p:nvPr/>
        </p:nvPicPr>
        <p:blipFill>
          <a:blip r:embed="rId6"/>
          <a:stretch>
            <a:fillRect/>
          </a:stretch>
        </p:blipFill>
        <p:spPr>
          <a:xfrm>
            <a:off x="7351656" y="2699316"/>
            <a:ext cx="1238964" cy="1690000"/>
          </a:xfrm>
          <a:prstGeom prst="rect">
            <a:avLst/>
          </a:prstGeom>
        </p:spPr>
      </p:pic>
      <p:pic>
        <p:nvPicPr>
          <p:cNvPr id="2" name="Imagen 1"/>
          <p:cNvPicPr>
            <a:picLocks noChangeAspect="1"/>
          </p:cNvPicPr>
          <p:nvPr/>
        </p:nvPicPr>
        <p:blipFill>
          <a:blip r:embed="rId7"/>
          <a:stretch>
            <a:fillRect/>
          </a:stretch>
        </p:blipFill>
        <p:spPr>
          <a:xfrm>
            <a:off x="393434" y="149346"/>
            <a:ext cx="7937680" cy="829128"/>
          </a:xfrm>
          <a:prstGeom prst="rect">
            <a:avLst/>
          </a:prstGeom>
        </p:spPr>
      </p:pic>
    </p:spTree>
    <p:extLst>
      <p:ext uri="{BB962C8B-B14F-4D97-AF65-F5344CB8AC3E}">
        <p14:creationId xmlns:p14="http://schemas.microsoft.com/office/powerpoint/2010/main" val="3191986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563364" y="51749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75561" y="599559"/>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sp>
        <p:nvSpPr>
          <p:cNvPr id="24" name="Rectángulo 23">
            <a:extLst>
              <a:ext uri="{FF2B5EF4-FFF2-40B4-BE49-F238E27FC236}">
                <a16:creationId xmlns:a16="http://schemas.microsoft.com/office/drawing/2014/main" id="{CCE76008-DF40-420A-A214-3C58ADAA2703}"/>
              </a:ext>
            </a:extLst>
          </p:cNvPr>
          <p:cNvSpPr/>
          <p:nvPr/>
        </p:nvSpPr>
        <p:spPr>
          <a:xfrm>
            <a:off x="1635853" y="1136118"/>
            <a:ext cx="5762409" cy="1077218"/>
          </a:xfrm>
          <a:prstGeom prst="rect">
            <a:avLst/>
          </a:prstGeom>
          <a:solidFill>
            <a:srgbClr val="FFC000"/>
          </a:solidFill>
        </p:spPr>
        <p:txBody>
          <a:bodyPr wrap="square">
            <a:spAutoFit/>
          </a:bodyPr>
          <a:lstStyle/>
          <a:p>
            <a:pPr algn="ctr"/>
            <a:r>
              <a:rPr lang="es-MX" altLang="es-MX" sz="1600" b="1" dirty="0">
                <a:solidFill>
                  <a:srgbClr val="0000FF"/>
                </a:solidFill>
                <a:latin typeface="Montserrat" panose="00000500000000000000" pitchFamily="2" charset="0"/>
                <a:cs typeface="Arial" panose="020B0604020202020204" pitchFamily="34" charset="0"/>
              </a:rPr>
              <a:t>La Instancia Normativa (IN)</a:t>
            </a:r>
          </a:p>
          <a:p>
            <a:pPr algn="just"/>
            <a:r>
              <a:rPr lang="es-MX" sz="1600" dirty="0">
                <a:latin typeface="Montserrat" panose="00000500000000000000" pitchFamily="2" charset="0"/>
                <a:cs typeface="Arial" panose="020B0604020202020204" pitchFamily="34" charset="0"/>
              </a:rPr>
              <a:t>Podrá realizar trípticos, volantes, folletos, carteles, guías, entre otros, los cuales se entregarán a la Instancia Ejecutora.</a:t>
            </a:r>
          </a:p>
        </p:txBody>
      </p:sp>
      <p:sp>
        <p:nvSpPr>
          <p:cNvPr id="26" name="Rectángulo 25">
            <a:extLst>
              <a:ext uri="{FF2B5EF4-FFF2-40B4-BE49-F238E27FC236}">
                <a16:creationId xmlns:a16="http://schemas.microsoft.com/office/drawing/2014/main" id="{2F88B826-0936-441D-8A75-825802E1B474}"/>
              </a:ext>
            </a:extLst>
          </p:cNvPr>
          <p:cNvSpPr/>
          <p:nvPr/>
        </p:nvSpPr>
        <p:spPr>
          <a:xfrm>
            <a:off x="886731" y="2221859"/>
            <a:ext cx="7012888" cy="1446550"/>
          </a:xfrm>
          <a:prstGeom prst="rect">
            <a:avLst/>
          </a:prstGeom>
          <a:solidFill>
            <a:srgbClr val="E26714"/>
          </a:solidFill>
        </p:spPr>
        <p:txBody>
          <a:bodyPr wrap="square">
            <a:spAutoFit/>
          </a:bodyPr>
          <a:lstStyle/>
          <a:p>
            <a:pPr algn="ctr"/>
            <a:r>
              <a:rPr lang="es-MX" sz="1600" b="1" dirty="0">
                <a:solidFill>
                  <a:srgbClr val="0000FF"/>
                </a:solidFill>
                <a:latin typeface="Montserrat" panose="00000500000000000000" pitchFamily="2" charset="0"/>
                <a:ea typeface="Times New Roman" panose="02020603050405020304" pitchFamily="18" charset="0"/>
                <a:cs typeface="Arial" panose="020B0604020202020204" pitchFamily="34" charset="0"/>
              </a:rPr>
              <a:t>Instancia Ejecutora (IE)</a:t>
            </a:r>
          </a:p>
          <a:p>
            <a:pPr algn="just"/>
            <a:r>
              <a:rPr lang="es-MX" sz="1600" dirty="0">
                <a:latin typeface="Montserrat" panose="00000500000000000000" pitchFamily="2" charset="0"/>
                <a:cs typeface="Arial" panose="020B0604020202020204" pitchFamily="34" charset="0"/>
              </a:rPr>
              <a:t>La IE generará mecanismos para realizar las actividades de difusión al interior de ésta.</a:t>
            </a:r>
          </a:p>
          <a:p>
            <a:pPr algn="just"/>
            <a:endParaRPr lang="es-MX" sz="800" dirty="0">
              <a:latin typeface="Montserrat" panose="00000500000000000000" pitchFamily="2" charset="0"/>
              <a:cs typeface="Arial" panose="020B0604020202020204" pitchFamily="34" charset="0"/>
            </a:endParaRPr>
          </a:p>
          <a:p>
            <a:pPr algn="just"/>
            <a:r>
              <a:rPr lang="es-MX" sz="1600" dirty="0">
                <a:latin typeface="Montserrat" panose="00000500000000000000" pitchFamily="2" charset="0"/>
                <a:cs typeface="Arial" panose="020B0604020202020204" pitchFamily="34" charset="0"/>
              </a:rPr>
              <a:t>Los materiales de difusión los hará el Enlace o Responsable de la Contraloría Social y se levantará una minuta de reunión.</a:t>
            </a:r>
            <a:endParaRPr lang="es-MX" sz="1600" b="1" dirty="0">
              <a:latin typeface="Montserrat" panose="00000500000000000000" pitchFamily="2" charset="0"/>
              <a:cs typeface="Arial" panose="020B0604020202020204" pitchFamily="34" charset="0"/>
            </a:endParaRPr>
          </a:p>
        </p:txBody>
      </p:sp>
      <p:pic>
        <p:nvPicPr>
          <p:cNvPr id="27" name="Imagen 26">
            <a:extLst>
              <a:ext uri="{FF2B5EF4-FFF2-40B4-BE49-F238E27FC236}">
                <a16:creationId xmlns:a16="http://schemas.microsoft.com/office/drawing/2014/main" id="{B65792CC-9696-477D-ABD7-1F9384AA49C5}"/>
              </a:ext>
            </a:extLst>
          </p:cNvPr>
          <p:cNvPicPr/>
          <p:nvPr/>
        </p:nvPicPr>
        <p:blipFill rotWithShape="1">
          <a:blip r:embed="rId3"/>
          <a:srcRect l="34573" t="29726" r="18392" b="10309"/>
          <a:stretch/>
        </p:blipFill>
        <p:spPr bwMode="auto">
          <a:xfrm>
            <a:off x="1560352" y="3833772"/>
            <a:ext cx="3457122" cy="2424669"/>
          </a:xfrm>
          <a:prstGeom prst="rect">
            <a:avLst/>
          </a:prstGeom>
          <a:blipFill>
            <a:blip r:embed="rId4"/>
            <a:tile tx="0" ty="0" sx="100000" sy="100000" flip="none" algn="tl"/>
          </a:blipFill>
          <a:ln>
            <a:noFill/>
          </a:ln>
          <a:effectLst>
            <a:glow rad="127000">
              <a:schemeClr val="accent2"/>
            </a:glow>
          </a:effectLst>
          <a:extLst>
            <a:ext uri="{53640926-AAD7-44D8-BBD7-CCE9431645EC}">
              <a14:shadowObscured xmlns:a14="http://schemas.microsoft.com/office/drawing/2010/main"/>
            </a:ext>
          </a:extLst>
        </p:spPr>
      </p:pic>
      <p:sp>
        <p:nvSpPr>
          <p:cNvPr id="28" name="Rectángulo 27">
            <a:extLst>
              <a:ext uri="{FF2B5EF4-FFF2-40B4-BE49-F238E27FC236}">
                <a16:creationId xmlns:a16="http://schemas.microsoft.com/office/drawing/2014/main" id="{797422C3-2D92-4809-9386-34034A4505FA}"/>
              </a:ext>
            </a:extLst>
          </p:cNvPr>
          <p:cNvSpPr/>
          <p:nvPr/>
        </p:nvSpPr>
        <p:spPr>
          <a:xfrm>
            <a:off x="5631538" y="4443697"/>
            <a:ext cx="2936147" cy="1204817"/>
          </a:xfrm>
          <a:prstGeom prst="rect">
            <a:avLst/>
          </a:prstGeom>
          <a:solidFill>
            <a:srgbClr val="71B149"/>
          </a:solidFill>
        </p:spPr>
        <p:txBody>
          <a:bodyPr wrap="square">
            <a:spAutoFit/>
          </a:bodyPr>
          <a:lstStyle/>
          <a:p>
            <a:pPr marL="36000" algn="just">
              <a:lnSpc>
                <a:spcPct val="115000"/>
              </a:lnSpc>
              <a:spcAft>
                <a:spcPts val="1000"/>
              </a:spcAft>
            </a:pPr>
            <a:r>
              <a:rPr lang="es-MX" sz="1600"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Se reportará a la IN las actividades de difusión y registro en nuestros controles.</a:t>
            </a:r>
            <a:endParaRPr lang="es-MX" sz="1600" b="1" dirty="0">
              <a:effectLst/>
              <a:latin typeface="Montserrat" panose="00000500000000000000" pitchFamily="2" charset="0"/>
              <a:ea typeface="Times New Roman" panose="02020603050405020304" pitchFamily="18" charset="0"/>
              <a:cs typeface="Times New Roman" panose="02020603050405020304" pitchFamily="18" charset="0"/>
            </a:endParaRPr>
          </a:p>
        </p:txBody>
      </p:sp>
      <p:pic>
        <p:nvPicPr>
          <p:cNvPr id="3" name="Imagen 2" descr="Logotipo&#10;&#10;Descripción generada automáticamente con confianza baja">
            <a:extLst>
              <a:ext uri="{FF2B5EF4-FFF2-40B4-BE49-F238E27FC236}">
                <a16:creationId xmlns:a16="http://schemas.microsoft.com/office/drawing/2014/main" id="{2664405C-3F83-FB35-2BDC-4CB5C847A9F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80A4EE5-8EE7-72AE-6C6A-1147AD538C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grpSp>
        <p:nvGrpSpPr>
          <p:cNvPr id="14" name="Grupo 13"/>
          <p:cNvGrpSpPr/>
          <p:nvPr/>
        </p:nvGrpSpPr>
        <p:grpSpPr>
          <a:xfrm>
            <a:off x="343949" y="56015"/>
            <a:ext cx="7933765" cy="830465"/>
            <a:chOff x="343949" y="56015"/>
            <a:chExt cx="7933765" cy="830465"/>
          </a:xfrm>
        </p:grpSpPr>
        <p:pic>
          <p:nvPicPr>
            <p:cNvPr id="15"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6" name="Imagen 15"/>
            <p:cNvPicPr>
              <a:picLocks noChangeAspect="1"/>
            </p:cNvPicPr>
            <p:nvPr/>
          </p:nvPicPr>
          <p:blipFill>
            <a:blip r:embed="rId8"/>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882644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509"/>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3" y="660801"/>
            <a:ext cx="5305209"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93598" y="773945"/>
            <a:ext cx="479820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pic>
        <p:nvPicPr>
          <p:cNvPr id="1032" name="Picture 8" descr="Instala la SEDESO Comité de Contraloría Social en Punta Allen para obras de  electrificación - Secretaría de Desarrollo Social">
            <a:extLst>
              <a:ext uri="{FF2B5EF4-FFF2-40B4-BE49-F238E27FC236}">
                <a16:creationId xmlns:a16="http://schemas.microsoft.com/office/drawing/2014/main" id="{F21E9A35-9EBA-4BC1-A10B-33E3C4E87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157" y="2628774"/>
            <a:ext cx="3909270" cy="261736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45F681D-BDA9-4C8B-8661-0157CCA6CA31}"/>
              </a:ext>
            </a:extLst>
          </p:cNvPr>
          <p:cNvSpPr txBox="1"/>
          <p:nvPr/>
        </p:nvSpPr>
        <p:spPr>
          <a:xfrm>
            <a:off x="524003" y="1375074"/>
            <a:ext cx="3829883" cy="4708981"/>
          </a:xfrm>
          <a:prstGeom prst="rect">
            <a:avLst/>
          </a:prstGeom>
          <a:solidFill>
            <a:schemeClr val="accent2"/>
          </a:solidFill>
        </p:spPr>
        <p:txBody>
          <a:bodyPr wrap="square" rtlCol="0">
            <a:spAutoFit/>
          </a:bodyPr>
          <a:lstStyle/>
          <a:p>
            <a:pPr algn="just"/>
            <a:r>
              <a:rPr lang="es-MX" sz="2000" b="1" dirty="0">
                <a:latin typeface="Montserrat" panose="00000500000000000000" pitchFamily="2" charset="0"/>
              </a:rPr>
              <a:t>Comités de Contraloría Social:</a:t>
            </a:r>
            <a:r>
              <a:rPr lang="es-MX" sz="2000" dirty="0">
                <a:latin typeface="Montserrat" panose="00000500000000000000" pitchFamily="2" charset="0"/>
              </a:rPr>
              <a:t> </a:t>
            </a:r>
          </a:p>
          <a:p>
            <a:pPr algn="just"/>
            <a:endParaRPr lang="es-MX" sz="2000" dirty="0">
              <a:latin typeface="Montserrat" panose="00000500000000000000" pitchFamily="2" charset="0"/>
            </a:endParaRPr>
          </a:p>
          <a:p>
            <a:pPr algn="just"/>
            <a:r>
              <a:rPr lang="es-MX" sz="2000" dirty="0">
                <a:latin typeface="Montserrat" panose="00000500000000000000" pitchFamily="2" charset="0"/>
              </a:rPr>
              <a:t>Son las formas de organización social constituidas por los beneficiarios de los programas de desarrollo social a cargo de las dependencias y entidades de la Administración Pública Federal, para el seguimiento, supervisión y vigilancia de la ejecución de dichos programas.</a:t>
            </a:r>
          </a:p>
        </p:txBody>
      </p:sp>
      <p:pic>
        <p:nvPicPr>
          <p:cNvPr id="4" name="Imagen 3" descr="Logotipo&#10;&#10;Descripción generada automáticamente con confianza baja">
            <a:extLst>
              <a:ext uri="{FF2B5EF4-FFF2-40B4-BE49-F238E27FC236}">
                <a16:creationId xmlns:a16="http://schemas.microsoft.com/office/drawing/2014/main" id="{B2135C5F-CF3C-BA93-7350-014D01C9584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46A8B4E1-3C2D-1648-2DE0-603A75B29A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grpSp>
        <p:nvGrpSpPr>
          <p:cNvPr id="11" name="Grupo 10"/>
          <p:cNvGrpSpPr/>
          <p:nvPr/>
        </p:nvGrpSpPr>
        <p:grpSpPr>
          <a:xfrm>
            <a:off x="343949" y="56015"/>
            <a:ext cx="7933765" cy="830465"/>
            <a:chOff x="343949" y="56015"/>
            <a:chExt cx="7933765" cy="830465"/>
          </a:xfrm>
        </p:grpSpPr>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5" name="Imagen 14"/>
            <p:cNvPicPr>
              <a:picLocks noChangeAspect="1"/>
            </p:cNvPicPr>
            <p:nvPr/>
          </p:nvPicPr>
          <p:blipFill>
            <a:blip r:embed="rId7"/>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139510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70613" y="728407"/>
            <a:ext cx="5150840"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39862" y="831005"/>
            <a:ext cx="483352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sp>
        <p:nvSpPr>
          <p:cNvPr id="2" name="CuadroTexto 1">
            <a:extLst>
              <a:ext uri="{FF2B5EF4-FFF2-40B4-BE49-F238E27FC236}">
                <a16:creationId xmlns:a16="http://schemas.microsoft.com/office/drawing/2014/main" id="{FCAC9954-C222-4D04-93DA-E270B227F123}"/>
              </a:ext>
            </a:extLst>
          </p:cNvPr>
          <p:cNvSpPr txBox="1"/>
          <p:nvPr/>
        </p:nvSpPr>
        <p:spPr>
          <a:xfrm>
            <a:off x="754595" y="1630707"/>
            <a:ext cx="7516536" cy="4324261"/>
          </a:xfrm>
          <a:prstGeom prst="rect">
            <a:avLst/>
          </a:prstGeom>
          <a:solidFill>
            <a:schemeClr val="accent2">
              <a:lumMod val="60000"/>
              <a:lumOff val="40000"/>
            </a:schemeClr>
          </a:solidFill>
        </p:spPr>
        <p:txBody>
          <a:bodyPr wrap="square" rtlCol="0">
            <a:spAutoFit/>
          </a:bodyPr>
          <a:lstStyle/>
          <a:p>
            <a:r>
              <a:rPr lang="es-MX" b="1" dirty="0">
                <a:latin typeface="Montserrat" panose="00000500000000000000" pitchFamily="2" charset="0"/>
              </a:rPr>
              <a:t>Para llevar a cabo la integración del Comité de Contraloría Social se deberá de considerar los siguiente: </a:t>
            </a:r>
          </a:p>
          <a:p>
            <a:endParaRPr lang="es-MX" sz="1700" dirty="0">
              <a:latin typeface="Montserrat" panose="00000500000000000000" pitchFamily="2" charset="0"/>
            </a:endParaRPr>
          </a:p>
          <a:p>
            <a:pPr marL="285750" indent="-285750" algn="just">
              <a:buFont typeface="Wingdings" panose="05000000000000000000" pitchFamily="2" charset="2"/>
              <a:buChar char="v"/>
            </a:pPr>
            <a:r>
              <a:rPr lang="es-MX" sz="1700" dirty="0">
                <a:latin typeface="Montserrat" panose="00000500000000000000" pitchFamily="2" charset="0"/>
              </a:rPr>
              <a:t>El responsable organizará una reunión con los beneficiarios para determinar a los integrantes del Comité de Contraloría Social, </a:t>
            </a:r>
          </a:p>
          <a:p>
            <a:pPr marL="285750" indent="-285750" algn="just">
              <a:buFont typeface="Wingdings" panose="05000000000000000000" pitchFamily="2" charset="2"/>
              <a:buChar char="v"/>
            </a:pPr>
            <a:r>
              <a:rPr lang="es-MX" sz="1700" dirty="0">
                <a:latin typeface="Montserrat" panose="00000500000000000000" pitchFamily="2" charset="0"/>
              </a:rPr>
              <a:t>Enviar convocatoria a los beneficiarios, </a:t>
            </a:r>
          </a:p>
          <a:p>
            <a:pPr marL="285750" indent="-285750" algn="just">
              <a:buFont typeface="Wingdings" panose="05000000000000000000" pitchFamily="2" charset="2"/>
              <a:buChar char="v"/>
            </a:pPr>
            <a:r>
              <a:rPr lang="es-MX" sz="1700" dirty="0">
                <a:latin typeface="Montserrat" panose="00000500000000000000" pitchFamily="2" charset="0"/>
              </a:rPr>
              <a:t>Reunión los beneficiarios convocados, </a:t>
            </a:r>
          </a:p>
          <a:p>
            <a:pPr marL="285750" indent="-285750" algn="just">
              <a:buFont typeface="Wingdings" panose="05000000000000000000" pitchFamily="2" charset="2"/>
              <a:buChar char="v"/>
            </a:pPr>
            <a:r>
              <a:rPr lang="es-MX" sz="1700" dirty="0">
                <a:latin typeface="Montserrat" panose="00000500000000000000" pitchFamily="2" charset="0"/>
              </a:rPr>
              <a:t>Invitar a personal del Órgano de Control Estatal (no es obligatoria su asistencia) u otro tipo de asistentes si así lo disponen,</a:t>
            </a:r>
          </a:p>
          <a:p>
            <a:pPr marL="285750" indent="-285750" algn="just">
              <a:buFont typeface="Wingdings" panose="05000000000000000000" pitchFamily="2" charset="2"/>
              <a:buChar char="v"/>
            </a:pPr>
            <a:r>
              <a:rPr lang="es-MX" sz="1700" dirty="0">
                <a:latin typeface="Montserrat" panose="00000500000000000000" pitchFamily="2" charset="0"/>
              </a:rPr>
              <a:t>Realizar una lista de asistencia y acta constitutiva, en donde quedará consignado el nombre, firma y cargo de los asistentes y de los miembros electos del Comité de Contraloría Social. </a:t>
            </a:r>
          </a:p>
          <a:p>
            <a:pPr marL="285750" indent="-285750" algn="just">
              <a:buFont typeface="Wingdings" panose="05000000000000000000" pitchFamily="2" charset="2"/>
              <a:buChar char="v"/>
            </a:pPr>
            <a:r>
              <a:rPr lang="es-MX" sz="1700" dirty="0">
                <a:latin typeface="Montserrat" panose="00000500000000000000" pitchFamily="2" charset="0"/>
              </a:rPr>
              <a:t>Los integrantes del comité deben ser elegidos por mayoría de votos, entre los mismos beneficiarios del Programa. </a:t>
            </a:r>
          </a:p>
          <a:p>
            <a:endParaRPr lang="es-MX" dirty="0"/>
          </a:p>
        </p:txBody>
      </p:sp>
      <p:pic>
        <p:nvPicPr>
          <p:cNvPr id="4" name="Imagen 3" descr="Logotipo&#10;&#10;Descripción generada automáticamente con confianza baja">
            <a:extLst>
              <a:ext uri="{FF2B5EF4-FFF2-40B4-BE49-F238E27FC236}">
                <a16:creationId xmlns:a16="http://schemas.microsoft.com/office/drawing/2014/main" id="{5F0FD0F6-85F4-34D3-0D2A-FED65AC0C9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grpSp>
        <p:nvGrpSpPr>
          <p:cNvPr id="9" name="Grupo 8"/>
          <p:cNvGrpSpPr/>
          <p:nvPr/>
        </p:nvGrpSpPr>
        <p:grpSpPr>
          <a:xfrm>
            <a:off x="343949" y="56015"/>
            <a:ext cx="7933765" cy="830465"/>
            <a:chOff x="343949" y="56015"/>
            <a:chExt cx="7933765" cy="830465"/>
          </a:xfrm>
        </p:grpSpPr>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1" name="Imagen 10"/>
            <p:cNvPicPr>
              <a:picLocks noChangeAspect="1"/>
            </p:cNvPicPr>
            <p:nvPr/>
          </p:nvPicPr>
          <p:blipFill>
            <a:blip r:embed="rId5"/>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2307202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70613" y="728407"/>
            <a:ext cx="5150840"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39862" y="831005"/>
            <a:ext cx="483352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889C49D2-DE9D-CBF5-6AF9-C6152B4BAD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908A9E25-DD2B-6FDD-7983-086B0C42E0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a:extLst>
              <a:ext uri="{FF2B5EF4-FFF2-40B4-BE49-F238E27FC236}">
                <a16:creationId xmlns:a16="http://schemas.microsoft.com/office/drawing/2014/main" id="{57FFFFD9-929A-3C1A-5400-080F99C7D124}"/>
              </a:ext>
            </a:extLst>
          </p:cNvPr>
          <p:cNvPicPr>
            <a:picLocks noChangeAspect="1"/>
          </p:cNvPicPr>
          <p:nvPr/>
        </p:nvPicPr>
        <p:blipFill>
          <a:blip r:embed="rId5"/>
          <a:stretch>
            <a:fillRect/>
          </a:stretch>
        </p:blipFill>
        <p:spPr>
          <a:xfrm>
            <a:off x="1737760" y="1378219"/>
            <a:ext cx="5837728" cy="5265861"/>
          </a:xfrm>
          <a:prstGeom prst="rect">
            <a:avLst/>
          </a:prstGeom>
        </p:spPr>
      </p:pic>
      <p:grpSp>
        <p:nvGrpSpPr>
          <p:cNvPr id="10" name="Grupo 9"/>
          <p:cNvGrpSpPr/>
          <p:nvPr/>
        </p:nvGrpSpPr>
        <p:grpSpPr>
          <a:xfrm>
            <a:off x="343949" y="56015"/>
            <a:ext cx="7933765" cy="830465"/>
            <a:chOff x="343949" y="56015"/>
            <a:chExt cx="7933765" cy="830465"/>
          </a:xfrm>
        </p:grpSpPr>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4" name="Imagen 13"/>
            <p:cNvPicPr>
              <a:picLocks noChangeAspect="1"/>
            </p:cNvPicPr>
            <p:nvPr/>
          </p:nvPicPr>
          <p:blipFill>
            <a:blip r:embed="rId7"/>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1491401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70613" y="728407"/>
            <a:ext cx="5150840"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39862" y="831005"/>
            <a:ext cx="483352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584222B5-BBE3-A76E-659E-91824D727D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D25C4D3F-4683-E17A-4A86-EA99391E26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3" name="Imagen 2">
            <a:extLst>
              <a:ext uri="{FF2B5EF4-FFF2-40B4-BE49-F238E27FC236}">
                <a16:creationId xmlns:a16="http://schemas.microsoft.com/office/drawing/2014/main" id="{F3C0B687-5ECA-F76D-F129-078B67624A66}"/>
              </a:ext>
            </a:extLst>
          </p:cNvPr>
          <p:cNvPicPr>
            <a:picLocks noChangeAspect="1"/>
          </p:cNvPicPr>
          <p:nvPr/>
        </p:nvPicPr>
        <p:blipFill>
          <a:blip r:embed="rId5"/>
          <a:stretch>
            <a:fillRect/>
          </a:stretch>
        </p:blipFill>
        <p:spPr>
          <a:xfrm>
            <a:off x="1881187" y="1468072"/>
            <a:ext cx="5381625" cy="5161327"/>
          </a:xfrm>
          <a:prstGeom prst="rect">
            <a:avLst/>
          </a:prstGeom>
        </p:spPr>
      </p:pic>
      <p:grpSp>
        <p:nvGrpSpPr>
          <p:cNvPr id="10" name="Grupo 9"/>
          <p:cNvGrpSpPr/>
          <p:nvPr/>
        </p:nvGrpSpPr>
        <p:grpSpPr>
          <a:xfrm>
            <a:off x="343949" y="56015"/>
            <a:ext cx="7933765" cy="830465"/>
            <a:chOff x="343949" y="56015"/>
            <a:chExt cx="7933765" cy="830465"/>
          </a:xfrm>
        </p:grpSpPr>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4" name="Imagen 13"/>
            <p:cNvPicPr>
              <a:picLocks noChangeAspect="1"/>
            </p:cNvPicPr>
            <p:nvPr/>
          </p:nvPicPr>
          <p:blipFill>
            <a:blip r:embed="rId7"/>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1556389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048624" y="792701"/>
            <a:ext cx="6753137"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206282" y="750807"/>
            <a:ext cx="6778305" cy="683649"/>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del Comité de Contraloría  Social</a:t>
            </a:r>
            <a:endParaRPr lang="es-MX" sz="2400" b="1" dirty="0">
              <a:latin typeface="Montserrat" panose="00000500000000000000" pitchFamily="2" charset="0"/>
              <a:cs typeface="Verdana"/>
            </a:endParaRPr>
          </a:p>
        </p:txBody>
      </p:sp>
      <p:sp>
        <p:nvSpPr>
          <p:cNvPr id="14" name="CuadroTexto 13">
            <a:extLst>
              <a:ext uri="{FF2B5EF4-FFF2-40B4-BE49-F238E27FC236}">
                <a16:creationId xmlns:a16="http://schemas.microsoft.com/office/drawing/2014/main" id="{991B7D76-B8D8-4CF6-8BC4-6B879464AC08}"/>
              </a:ext>
            </a:extLst>
          </p:cNvPr>
          <p:cNvSpPr txBox="1"/>
          <p:nvPr/>
        </p:nvSpPr>
        <p:spPr>
          <a:xfrm>
            <a:off x="485253" y="1502969"/>
            <a:ext cx="8173491" cy="4693593"/>
          </a:xfrm>
          <a:prstGeom prst="rect">
            <a:avLst/>
          </a:prstGeom>
          <a:solidFill>
            <a:schemeClr val="accent2">
              <a:lumMod val="20000"/>
              <a:lumOff val="80000"/>
            </a:schemeClr>
          </a:solidFill>
        </p:spPr>
        <p:txBody>
          <a:bodyPr wrap="square" rtlCol="0">
            <a:spAutoFit/>
          </a:bodyPr>
          <a:lstStyle/>
          <a:p>
            <a:pPr marL="360000" indent="-400050">
              <a:buAutoNum type="romanUcPeriod"/>
            </a:pPr>
            <a:r>
              <a:rPr lang="es-MX" sz="1300" b="1" dirty="0">
                <a:latin typeface="Montserrat" panose="00000500000000000000" pitchFamily="2" charset="0"/>
                <a:cs typeface="Times New Roman" panose="02020603050405020304" pitchFamily="18" charset="0"/>
              </a:rPr>
              <a:t>Solicitar información pública,</a:t>
            </a:r>
          </a:p>
          <a:p>
            <a:pPr marL="360000"/>
            <a:endParaRPr lang="es-MX" sz="1300" b="1" dirty="0">
              <a:latin typeface="Montserrat" panose="00000500000000000000" pitchFamily="2" charset="0"/>
              <a:cs typeface="Times New Roman" panose="02020603050405020304" pitchFamily="18" charset="0"/>
            </a:endParaRPr>
          </a:p>
          <a:p>
            <a:pPr marL="360000" indent="-400050">
              <a:buAutoNum type="romanUcPeriod" startAt="2"/>
            </a:pPr>
            <a:r>
              <a:rPr lang="es-MX" sz="1300" b="1" dirty="0">
                <a:latin typeface="Montserrat" panose="00000500000000000000" pitchFamily="2" charset="0"/>
                <a:cs typeface="Times New Roman" panose="02020603050405020304" pitchFamily="18" charset="0"/>
              </a:rPr>
              <a:t>Vigilar que:</a:t>
            </a:r>
          </a:p>
          <a:p>
            <a:pPr marL="400050" indent="-400050">
              <a:buAutoNum type="romanUcPeriod" startAt="2"/>
            </a:pPr>
            <a:endParaRPr lang="es-MX" sz="1300" b="1" dirty="0">
              <a:latin typeface="Montserrat" panose="00000500000000000000" pitchFamily="2" charset="0"/>
              <a:cs typeface="Times New Roman" panose="02020603050405020304" pitchFamily="18" charset="0"/>
            </a:endParaRP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Se difunda información suficiente, veraz y oportuna sobre la operación del programa.</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El ejercicio de los recursos públicos para las obras, apoyos o servicios sea oportuno, transparente y con apego a lo establecido en las reglas de operación y, en su caso, en la normatividad aplicable.</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Las personas beneficiarias o instituciones beneficiarias del programa cumplan con los requisitos de acuerdo a la normatividad aplicable. </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Se cumpla con los períodos de ejecución de las obras o de la entrega de los apoyos o servicios.</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Exista documentación comprobatoria del ejercicio de los recursos públicos y de la entrega de las obras, apoyos o servicios.</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El programa no se utilice con fines políticos, electorales, de lucro u otros distintos al objeto del programa.</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El programa se ejecute en un marco de igualdad entre mujeres y hombres.</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Las autoridades competentes brinden atención a las quejas y denuncias relacionadas con el programa.</a:t>
            </a:r>
          </a:p>
          <a:p>
            <a:pPr marL="514350" indent="-514350">
              <a:buAutoNum type="romanUcPeriod" startAt="3"/>
            </a:pPr>
            <a:r>
              <a:rPr lang="es-MX" sz="1300" b="1" dirty="0">
                <a:latin typeface="Montserrat" panose="00000500000000000000" pitchFamily="2" charset="0"/>
                <a:cs typeface="Times New Roman" panose="02020603050405020304" pitchFamily="18" charset="0"/>
              </a:rPr>
              <a:t>Registrar en los informes de comités los resultados de las actividades de contraloría social realizadas, así como dar seguimiento, en su caso, a los mismos y</a:t>
            </a:r>
          </a:p>
          <a:p>
            <a:pPr marL="514350" indent="-514350">
              <a:buAutoNum type="romanUcPeriod" startAt="3"/>
            </a:pPr>
            <a:r>
              <a:rPr lang="es-MX" sz="1300" b="1" dirty="0">
                <a:latin typeface="Montserrat" panose="00000500000000000000" pitchFamily="2" charset="0"/>
                <a:cs typeface="Times New Roman" panose="02020603050405020304" pitchFamily="18" charset="0"/>
              </a:rPr>
              <a:t>Presentar a las autoridades competentes para que den la atención a quejas y  denuncias presentadas.</a:t>
            </a:r>
            <a:endParaRPr lang="es-MX" dirty="0"/>
          </a:p>
        </p:txBody>
      </p:sp>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grpSp>
        <p:nvGrpSpPr>
          <p:cNvPr id="10" name="Grupo 9"/>
          <p:cNvGrpSpPr/>
          <p:nvPr/>
        </p:nvGrpSpPr>
        <p:grpSpPr>
          <a:xfrm>
            <a:off x="343949" y="56015"/>
            <a:ext cx="7933765" cy="830465"/>
            <a:chOff x="343949" y="56015"/>
            <a:chExt cx="7933765" cy="830465"/>
          </a:xfrm>
        </p:grpSpPr>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5" name="Imagen 14"/>
            <p:cNvPicPr>
              <a:picLocks noChangeAspect="1"/>
            </p:cNvPicPr>
            <p:nvPr/>
          </p:nvPicPr>
          <p:blipFill>
            <a:blip r:embed="rId6"/>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2198866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680344" y="792701"/>
            <a:ext cx="570437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850668" y="804606"/>
            <a:ext cx="5363724" cy="5082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1800" b="1" spc="-135" dirty="0">
                <a:solidFill>
                  <a:srgbClr val="FFFFFF"/>
                </a:solidFill>
                <a:latin typeface="Montserrat" panose="00000500000000000000" pitchFamily="2" charset="0"/>
              </a:rPr>
              <a:t>Recopilación de la información proporcionada por los Comités de Contraloría Social </a:t>
            </a:r>
          </a:p>
        </p:txBody>
      </p:sp>
      <p:sp>
        <p:nvSpPr>
          <p:cNvPr id="14" name="CuadroTexto 13">
            <a:extLst>
              <a:ext uri="{FF2B5EF4-FFF2-40B4-BE49-F238E27FC236}">
                <a16:creationId xmlns:a16="http://schemas.microsoft.com/office/drawing/2014/main" id="{991B7D76-B8D8-4CF6-8BC4-6B879464AC08}"/>
              </a:ext>
            </a:extLst>
          </p:cNvPr>
          <p:cNvSpPr txBox="1"/>
          <p:nvPr/>
        </p:nvSpPr>
        <p:spPr>
          <a:xfrm>
            <a:off x="952150" y="1544982"/>
            <a:ext cx="4347148" cy="4401205"/>
          </a:xfrm>
          <a:prstGeom prst="rect">
            <a:avLst/>
          </a:prstGeom>
          <a:solidFill>
            <a:schemeClr val="accent2">
              <a:lumMod val="20000"/>
              <a:lumOff val="80000"/>
            </a:schemeClr>
          </a:solidFill>
        </p:spPr>
        <p:txBody>
          <a:bodyPr wrap="square" rtlCol="0">
            <a:spAutoFit/>
          </a:bodyPr>
          <a:lstStyle/>
          <a:p>
            <a:endParaRPr lang="es-MX" sz="1400" b="1" dirty="0">
              <a:latin typeface="Montserrat" panose="00000500000000000000" pitchFamily="2" charset="0"/>
            </a:endParaRPr>
          </a:p>
          <a:p>
            <a:pPr marL="342900" indent="-342900" algn="just">
              <a:buFont typeface="Arial" panose="020B0604020202020204" pitchFamily="34" charset="0"/>
              <a:buChar char="•"/>
            </a:pPr>
            <a:r>
              <a:rPr lang="es-MX" sz="1400" b="1" dirty="0">
                <a:latin typeface="Montserrat" panose="00000500000000000000" pitchFamily="2" charset="0"/>
              </a:rPr>
              <a:t>Las actividades de vigilancia realizadas por los Comités de Contraloría Social  son reportadas mediante los informes anuales (informe de comité).</a:t>
            </a:r>
          </a:p>
          <a:p>
            <a:pPr marL="342900" indent="-342900" algn="just">
              <a:buFont typeface="Arial" panose="020B0604020202020204" pitchFamily="34" charset="0"/>
              <a:buChar char="•"/>
            </a:pPr>
            <a:endParaRPr lang="es-MX" sz="1400" b="1" dirty="0">
              <a:latin typeface="Montserrat" panose="00000500000000000000" pitchFamily="2" charset="0"/>
            </a:endParaRPr>
          </a:p>
          <a:p>
            <a:pPr marL="342900" indent="-342900" algn="just">
              <a:buFont typeface="Arial" panose="020B0604020202020204" pitchFamily="34" charset="0"/>
              <a:buChar char="•"/>
            </a:pPr>
            <a:r>
              <a:rPr lang="es-MX" sz="1400" b="1" dirty="0">
                <a:latin typeface="Montserrat" panose="00000500000000000000" pitchFamily="2" charset="0"/>
              </a:rPr>
              <a:t>Cada programa define la frecuencia con la que aplicará el informe del comité de acuerdo a su operación, para el programa será un informe al final del ejercicio al 31 de diciembre de 2023.</a:t>
            </a:r>
          </a:p>
          <a:p>
            <a:pPr marL="342900" indent="-342900" algn="just">
              <a:buFont typeface="Arial" panose="020B0604020202020204" pitchFamily="34" charset="0"/>
              <a:buChar char="•"/>
            </a:pPr>
            <a:endParaRPr lang="es-MX" sz="1400" b="1" dirty="0">
              <a:latin typeface="Montserrat" panose="00000500000000000000" pitchFamily="2" charset="0"/>
            </a:endParaRPr>
          </a:p>
          <a:p>
            <a:pPr marL="342900" indent="-342900" algn="just">
              <a:buFont typeface="Arial" panose="020B0604020202020204" pitchFamily="34" charset="0"/>
              <a:buChar char="•"/>
            </a:pPr>
            <a:r>
              <a:rPr lang="es-MX" sz="1400" b="1" dirty="0">
                <a:latin typeface="Montserrat" panose="00000500000000000000" pitchFamily="2" charset="0"/>
              </a:rPr>
              <a:t>Las preguntas del informe de comité son diseñadas por la Secretaría de la Función Pública y la Instancia Normativa, en caso necesario.</a:t>
            </a:r>
          </a:p>
          <a:p>
            <a:pPr marL="342900" indent="-342900" algn="just">
              <a:buFont typeface="Arial" panose="020B0604020202020204" pitchFamily="34" charset="0"/>
              <a:buChar char="•"/>
            </a:pPr>
            <a:r>
              <a:rPr lang="es-MX" sz="1400" b="1" dirty="0">
                <a:latin typeface="Montserrat" panose="00000500000000000000" pitchFamily="2" charset="0"/>
              </a:rPr>
              <a:t>.</a:t>
            </a:r>
          </a:p>
          <a:p>
            <a:pPr marL="342900" indent="-342900" algn="just">
              <a:buFont typeface="Arial" panose="020B0604020202020204" pitchFamily="34" charset="0"/>
              <a:buChar char="•"/>
            </a:pPr>
            <a:r>
              <a:rPr lang="es-MX" sz="1400" b="1" dirty="0">
                <a:latin typeface="Montserrat" panose="00000500000000000000" pitchFamily="2" charset="0"/>
              </a:rPr>
              <a:t>La Secretaría de la Función Pública Realiza un Documento con todos los programas que participan en la CS.</a:t>
            </a:r>
            <a:endParaRPr lang="es-MX" dirty="0"/>
          </a:p>
        </p:txBody>
      </p:sp>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5" name="Imagen 4">
            <a:extLst>
              <a:ext uri="{FF2B5EF4-FFF2-40B4-BE49-F238E27FC236}">
                <a16:creationId xmlns:a16="http://schemas.microsoft.com/office/drawing/2014/main" id="{E6076EA2-0384-A37F-E8BB-25468F487574}"/>
              </a:ext>
            </a:extLst>
          </p:cNvPr>
          <p:cNvPicPr>
            <a:picLocks noChangeAspect="1"/>
          </p:cNvPicPr>
          <p:nvPr/>
        </p:nvPicPr>
        <p:blipFill rotWithShape="1">
          <a:blip r:embed="rId5"/>
          <a:srcRect l="1554" t="25216" r="62694" b="4778"/>
          <a:stretch/>
        </p:blipFill>
        <p:spPr>
          <a:xfrm>
            <a:off x="5636303" y="1930342"/>
            <a:ext cx="2833140" cy="3630486"/>
          </a:xfrm>
          <a:prstGeom prst="rect">
            <a:avLst/>
          </a:prstGeom>
        </p:spPr>
      </p:pic>
      <p:grpSp>
        <p:nvGrpSpPr>
          <p:cNvPr id="11" name="Grupo 10"/>
          <p:cNvGrpSpPr/>
          <p:nvPr/>
        </p:nvGrpSpPr>
        <p:grpSpPr>
          <a:xfrm>
            <a:off x="343949" y="56015"/>
            <a:ext cx="7933765" cy="830465"/>
            <a:chOff x="343949" y="56015"/>
            <a:chExt cx="7933765" cy="830465"/>
          </a:xfrm>
        </p:grpSpPr>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6" name="Imagen 15"/>
            <p:cNvPicPr>
              <a:picLocks noChangeAspect="1"/>
            </p:cNvPicPr>
            <p:nvPr/>
          </p:nvPicPr>
          <p:blipFill>
            <a:blip r:embed="rId7"/>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4278399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0"/>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560352" y="751088"/>
            <a:ext cx="6090407"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813690" y="930132"/>
            <a:ext cx="571936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Características del Comité de Contraloría  Social</a:t>
            </a:r>
            <a:endParaRPr lang="es-MX" sz="2000" b="1" dirty="0">
              <a:latin typeface="Montserrat" panose="00000500000000000000" pitchFamily="2" charset="0"/>
              <a:cs typeface="Verdana"/>
            </a:endParaRPr>
          </a:p>
        </p:txBody>
      </p:sp>
      <p:sp>
        <p:nvSpPr>
          <p:cNvPr id="14" name="CuadroTexto 13">
            <a:extLst>
              <a:ext uri="{FF2B5EF4-FFF2-40B4-BE49-F238E27FC236}">
                <a16:creationId xmlns:a16="http://schemas.microsoft.com/office/drawing/2014/main" id="{991B7D76-B8D8-4CF6-8BC4-6B879464AC08}"/>
              </a:ext>
            </a:extLst>
          </p:cNvPr>
          <p:cNvSpPr txBox="1"/>
          <p:nvPr/>
        </p:nvSpPr>
        <p:spPr>
          <a:xfrm>
            <a:off x="3447877" y="1986752"/>
            <a:ext cx="5167617" cy="3785652"/>
          </a:xfrm>
          <a:prstGeom prst="rect">
            <a:avLst/>
          </a:prstGeom>
          <a:solidFill>
            <a:schemeClr val="accent2">
              <a:lumMod val="20000"/>
              <a:lumOff val="80000"/>
            </a:schemeClr>
          </a:solidFill>
        </p:spPr>
        <p:txBody>
          <a:bodyPr wrap="square" rtlCol="0">
            <a:spAutoFit/>
          </a:bodyPr>
          <a:lstStyle/>
          <a:p>
            <a:pPr algn="just"/>
            <a:r>
              <a:rPr lang="es-MX" sz="2000" b="1" dirty="0">
                <a:latin typeface="Montserrat" panose="00000500000000000000" pitchFamily="2" charset="0"/>
              </a:rPr>
              <a:t>¿Quién integra el comité de la C. S.? </a:t>
            </a:r>
          </a:p>
          <a:p>
            <a:pPr algn="just"/>
            <a:r>
              <a:rPr lang="es-MX" sz="2000" dirty="0">
                <a:latin typeface="Montserrat" panose="00000500000000000000" pitchFamily="2" charset="0"/>
              </a:rPr>
              <a:t>Los beneficiarios del programa; son los Profesores de Tiempo Completo.  </a:t>
            </a:r>
          </a:p>
          <a:p>
            <a:pPr algn="just"/>
            <a:endParaRPr lang="es-MX" sz="2000" dirty="0">
              <a:latin typeface="Montserrat" panose="00000500000000000000" pitchFamily="2" charset="0"/>
            </a:endParaRPr>
          </a:p>
          <a:p>
            <a:pPr algn="just"/>
            <a:r>
              <a:rPr lang="es-MX" sz="2000" b="1" dirty="0">
                <a:latin typeface="Montserrat" panose="00000500000000000000" pitchFamily="2" charset="0"/>
              </a:rPr>
              <a:t>¿Cuántos integrantes son en el Comité?</a:t>
            </a:r>
          </a:p>
          <a:p>
            <a:pPr algn="just"/>
            <a:r>
              <a:rPr lang="es-MX" sz="2000" dirty="0">
                <a:latin typeface="Montserrat" panose="00000500000000000000" pitchFamily="2" charset="0"/>
              </a:rPr>
              <a:t>El mínimo de integrantes es uno y el máximo abierto. El número de mujeres y hombres deberá ser equilibrado.</a:t>
            </a:r>
          </a:p>
          <a:p>
            <a:pPr algn="just"/>
            <a:endParaRPr lang="es-MX" sz="2000" dirty="0">
              <a:latin typeface="Montserrat" panose="00000500000000000000" pitchFamily="2" charset="0"/>
            </a:endParaRPr>
          </a:p>
          <a:p>
            <a:pPr algn="just"/>
            <a:r>
              <a:rPr lang="es-MX" sz="2000" dirty="0">
                <a:latin typeface="Montserrat" panose="00000500000000000000" pitchFamily="2" charset="0"/>
              </a:rPr>
              <a:t> </a:t>
            </a:r>
            <a:r>
              <a:rPr lang="es-MX" sz="2000" b="1" dirty="0">
                <a:latin typeface="Montserrat" panose="00000500000000000000" pitchFamily="2" charset="0"/>
              </a:rPr>
              <a:t>¿Cuántos comités de C. S. serán? </a:t>
            </a:r>
          </a:p>
          <a:p>
            <a:pPr algn="just"/>
            <a:r>
              <a:rPr lang="es-MX" sz="2000" dirty="0">
                <a:latin typeface="Montserrat" panose="00000500000000000000" pitchFamily="2" charset="0"/>
              </a:rPr>
              <a:t>De preferencia uno por el programa.</a:t>
            </a:r>
            <a:endParaRPr lang="es-MX" dirty="0">
              <a:latin typeface="Montserrat" panose="00000500000000000000" pitchFamily="2" charset="0"/>
            </a:endParaRPr>
          </a:p>
        </p:txBody>
      </p:sp>
      <p:pic>
        <p:nvPicPr>
          <p:cNvPr id="15" name="Picture 2" descr="Cómo organizar tu próxima reunión online - Cepymenews">
            <a:extLst>
              <a:ext uri="{FF2B5EF4-FFF2-40B4-BE49-F238E27FC236}">
                <a16:creationId xmlns:a16="http://schemas.microsoft.com/office/drawing/2014/main" id="{05D56ABB-A7A2-4EB2-B415-1C986E998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40" y="1707622"/>
            <a:ext cx="2933700" cy="17213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ONFORMAN EN ISLA MUJERES LOS COMITÉS DE LA CONTRALORÍA SOCIAL PARA LA  VIGILANCIA DE OBRAS EN EL MUNICIPIO – Ayuntamiento de Isla Mujeres">
            <a:extLst>
              <a:ext uri="{FF2B5EF4-FFF2-40B4-BE49-F238E27FC236}">
                <a16:creationId xmlns:a16="http://schemas.microsoft.com/office/drawing/2014/main" id="{001767C0-F90D-486B-8DD2-04A761178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893" y="3903372"/>
            <a:ext cx="2855595" cy="201689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59" y="6321295"/>
            <a:ext cx="1040235" cy="487438"/>
          </a:xfrm>
          <a:prstGeom prst="rect">
            <a:avLst/>
          </a:prstGeom>
        </p:spPr>
      </p:pic>
      <p:grpSp>
        <p:nvGrpSpPr>
          <p:cNvPr id="17" name="Grupo 16"/>
          <p:cNvGrpSpPr/>
          <p:nvPr/>
        </p:nvGrpSpPr>
        <p:grpSpPr>
          <a:xfrm>
            <a:off x="343949" y="56015"/>
            <a:ext cx="7933765" cy="830465"/>
            <a:chOff x="343949" y="56015"/>
            <a:chExt cx="7933765" cy="830465"/>
          </a:xfrm>
        </p:grpSpPr>
        <p:pic>
          <p:nvPicPr>
            <p:cNvPr id="18" name="Imagen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9" name="Imagen 18"/>
            <p:cNvPicPr>
              <a:picLocks noChangeAspect="1"/>
            </p:cNvPicPr>
            <p:nvPr/>
          </p:nvPicPr>
          <p:blipFill>
            <a:blip r:embed="rId8"/>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2707397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912562" y="886480"/>
            <a:ext cx="6698609" cy="830465"/>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979162" y="988178"/>
            <a:ext cx="6565407" cy="6190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200" b="1" dirty="0">
                <a:solidFill>
                  <a:schemeClr val="bg1"/>
                </a:solidFill>
                <a:latin typeface="Montserrat" panose="00000500000000000000" pitchFamily="2" charset="0"/>
              </a:rPr>
              <a:t>Participación de los Órganos de Fiscalización y de Vigilancia</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7" name="Rectángulo 6">
            <a:extLst>
              <a:ext uri="{FF2B5EF4-FFF2-40B4-BE49-F238E27FC236}">
                <a16:creationId xmlns:a16="http://schemas.microsoft.com/office/drawing/2014/main" id="{1F5C78F7-B64D-BC3F-08D2-2D65855573D7}"/>
              </a:ext>
            </a:extLst>
          </p:cNvPr>
          <p:cNvSpPr/>
          <p:nvPr/>
        </p:nvSpPr>
        <p:spPr>
          <a:xfrm>
            <a:off x="879077" y="1820411"/>
            <a:ext cx="5161516" cy="4366154"/>
          </a:xfrm>
          <a:prstGeom prst="rect">
            <a:avLst/>
          </a:prstGeom>
          <a:solidFill>
            <a:srgbClr val="E26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00E3E528-F250-8E57-F23A-8ABE83E518A5}"/>
              </a:ext>
            </a:extLst>
          </p:cNvPr>
          <p:cNvSpPr txBox="1"/>
          <p:nvPr/>
        </p:nvSpPr>
        <p:spPr>
          <a:xfrm>
            <a:off x="952150" y="1974235"/>
            <a:ext cx="4728117" cy="3739485"/>
          </a:xfrm>
          <a:prstGeom prst="rect">
            <a:avLst/>
          </a:prstGeom>
          <a:noFill/>
        </p:spPr>
        <p:txBody>
          <a:bodyPr wrap="square" rtlCol="0">
            <a:spAutoFit/>
          </a:bodyPr>
          <a:lstStyle/>
          <a:p>
            <a:endParaRPr lang="es-MX" sz="1700" b="1" dirty="0">
              <a:solidFill>
                <a:schemeClr val="bg1"/>
              </a:solidFill>
              <a:latin typeface="Montserrat" panose="00000500000000000000" pitchFamily="2" charset="0"/>
            </a:endParaRPr>
          </a:p>
          <a:p>
            <a:pPr marL="342900" indent="-342900" algn="just">
              <a:buFont typeface="Arial" panose="020B0604020202020204" pitchFamily="34" charset="0"/>
              <a:buChar char="•"/>
            </a:pPr>
            <a:r>
              <a:rPr lang="es-MX" sz="2200" dirty="0">
                <a:solidFill>
                  <a:schemeClr val="bg1"/>
                </a:solidFill>
                <a:latin typeface="Montserrat" panose="00000500000000000000" pitchFamily="2" charset="0"/>
              </a:rPr>
              <a:t>La Auditoría Superior de la Federación y la Secretaría de la Función Pública a través de los Órganos Internos de Control (OIC y el OEC) son los responsables de auditar el cumplimiento  de las actividades comprometidas por la Instancia Normativa e Instancia Ejecutora.</a:t>
            </a:r>
          </a:p>
        </p:txBody>
      </p:sp>
      <mc:AlternateContent xmlns:mc="http://schemas.openxmlformats.org/markup-compatibility/2006">
        <mc:Choice xmlns:am3d="http://schemas.microsoft.com/office/drawing/2017/model3d" Requires="am3d">
          <p:graphicFrame>
            <p:nvGraphicFramePr>
              <p:cNvPr id="9" name="Modelo 3D 8" descr="Lupa">
                <a:extLst>
                  <a:ext uri="{FF2B5EF4-FFF2-40B4-BE49-F238E27FC236}">
                    <a16:creationId xmlns:a16="http://schemas.microsoft.com/office/drawing/2014/main" id="{72630E04-4C9E-B623-EA36-C30CDAF1E849}"/>
                  </a:ext>
                </a:extLst>
              </p:cNvPr>
              <p:cNvGraphicFramePr>
                <a:graphicFrameLocks noChangeAspect="1"/>
              </p:cNvGraphicFramePr>
              <p:nvPr>
                <p:extLst>
                  <p:ext uri="{D42A27DB-BD31-4B8C-83A1-F6EECF244321}">
                    <p14:modId xmlns:p14="http://schemas.microsoft.com/office/powerpoint/2010/main" val="3929716845"/>
                  </p:ext>
                </p:extLst>
              </p:nvPr>
            </p:nvGraphicFramePr>
            <p:xfrm>
              <a:off x="6342321" y="2412877"/>
              <a:ext cx="2537701" cy="2477327"/>
            </p:xfrm>
            <a:graphic>
              <a:graphicData uri="http://schemas.microsoft.com/office/drawing/2017/model3d">
                <am3d:model3d r:embed="rId5">
                  <am3d:spPr>
                    <a:xfrm>
                      <a:off x="0" y="0"/>
                      <a:ext cx="2537701" cy="2477327"/>
                    </a:xfrm>
                    <a:prstGeom prst="rect">
                      <a:avLst/>
                    </a:prstGeom>
                  </am3d:spPr>
                  <am3d:camera>
                    <am3d:pos x="0" y="0" z="66114581"/>
                    <am3d:up dx="0" dy="36000000" dz="0"/>
                    <am3d:lookAt x="0" y="0" z="0"/>
                    <am3d:perspective fov="2700000"/>
                  </am3d:camera>
                  <am3d:trans>
                    <am3d:meterPerModelUnit n="70478" d="1000000"/>
                    <am3d:preTrans dx="3477914" dy="-15515201" dz="-2432555"/>
                    <am3d:scale>
                      <am3d:sx n="1000000" d="1000000"/>
                      <am3d:sy n="1000000" d="1000000"/>
                      <am3d:sz n="1000000" d="1000000"/>
                    </am3d:scale>
                    <am3d:rot ax="385103" ay="1318571" az="144637"/>
                    <am3d:postTrans dx="0" dy="0" dz="0"/>
                  </am3d:trans>
                  <am3d:raster rName="Office3DRenderer" rVer="16.0.8326">
                    <am3d:blip r:embed="rId6"/>
                  </am3d:raster>
                  <am3d:objViewport viewportSz="376167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Lupa">
                <a:extLst>
                  <a:ext uri="{FF2B5EF4-FFF2-40B4-BE49-F238E27FC236}">
                    <a16:creationId xmlns:a16="http://schemas.microsoft.com/office/drawing/2014/main" id="{72630E04-4C9E-B623-EA36-C30CDAF1E849}"/>
                  </a:ext>
                </a:extLst>
              </p:cNvPr>
              <p:cNvPicPr>
                <a:picLocks noGrp="1" noRot="1" noChangeAspect="1" noMove="1" noResize="1" noEditPoints="1" noAdjustHandles="1" noChangeArrowheads="1" noChangeShapeType="1" noCrop="1"/>
              </p:cNvPicPr>
              <p:nvPr/>
            </p:nvPicPr>
            <p:blipFill>
              <a:blip r:embed="rId6"/>
              <a:stretch>
                <a:fillRect/>
              </a:stretch>
            </p:blipFill>
            <p:spPr>
              <a:xfrm>
                <a:off x="6342321" y="2412877"/>
                <a:ext cx="2537701" cy="2477327"/>
              </a:xfrm>
              <a:prstGeom prst="rect">
                <a:avLst/>
              </a:prstGeom>
            </p:spPr>
          </p:pic>
        </mc:Fallback>
      </mc:AlternateContent>
      <p:grpSp>
        <p:nvGrpSpPr>
          <p:cNvPr id="13" name="Grupo 12"/>
          <p:cNvGrpSpPr/>
          <p:nvPr/>
        </p:nvGrpSpPr>
        <p:grpSpPr>
          <a:xfrm>
            <a:off x="343949" y="56015"/>
            <a:ext cx="7933765" cy="830465"/>
            <a:chOff x="343949" y="56015"/>
            <a:chExt cx="7933765" cy="830465"/>
          </a:xfrm>
        </p:grpSpPr>
        <p:pic>
          <p:nvPicPr>
            <p:cNvPr id="15"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6" name="Imagen 15"/>
            <p:cNvPicPr>
              <a:picLocks noChangeAspect="1"/>
            </p:cNvPicPr>
            <p:nvPr/>
          </p:nvPicPr>
          <p:blipFill>
            <a:blip r:embed="rId8"/>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3848380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321966" y="493986"/>
            <a:ext cx="4593842" cy="475805"/>
          </a:xfrm>
          <a:prstGeom prst="rect">
            <a:avLst/>
          </a:prstGeom>
          <a:solidFill>
            <a:srgbClr val="691931"/>
          </a:solidFill>
        </p:spPr>
        <p:txBody>
          <a:bodyPr wrap="square" lIns="0" tIns="0" rIns="0" bIns="0" rtlCol="0"/>
          <a:lstStyle/>
          <a:p>
            <a:pPr algn="ctr"/>
            <a:r>
              <a:rPr lang="es-MX" b="1" dirty="0">
                <a:solidFill>
                  <a:schemeClr val="bg1"/>
                </a:solidFill>
                <a:latin typeface="Montserrat" panose="00000500000000000000" pitchFamily="2" charset="0"/>
              </a:rPr>
              <a:t>Mecanismos de Atención de Quejas y Denuncias</a:t>
            </a:r>
          </a:p>
        </p:txBody>
      </p:sp>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319" y="6301673"/>
            <a:ext cx="1040235" cy="487438"/>
          </a:xfrm>
          <a:prstGeom prst="rect">
            <a:avLst/>
          </a:prstGeom>
        </p:spPr>
      </p:pic>
      <p:sp>
        <p:nvSpPr>
          <p:cNvPr id="5" name="Rectángulo 4">
            <a:extLst>
              <a:ext uri="{FF2B5EF4-FFF2-40B4-BE49-F238E27FC236}">
                <a16:creationId xmlns:a16="http://schemas.microsoft.com/office/drawing/2014/main" id="{B9E156AB-B122-8730-7783-44B911D59247}"/>
              </a:ext>
            </a:extLst>
          </p:cNvPr>
          <p:cNvSpPr/>
          <p:nvPr/>
        </p:nvSpPr>
        <p:spPr>
          <a:xfrm>
            <a:off x="467833" y="1230905"/>
            <a:ext cx="8228720" cy="50128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BAEE79B5-C033-97FF-D687-A4B794D02F4D}"/>
              </a:ext>
            </a:extLst>
          </p:cNvPr>
          <p:cNvSpPr txBox="1"/>
          <p:nvPr/>
        </p:nvSpPr>
        <p:spPr>
          <a:xfrm>
            <a:off x="791587" y="1257010"/>
            <a:ext cx="7560826" cy="4929555"/>
          </a:xfrm>
          <a:prstGeom prst="rect">
            <a:avLst/>
          </a:prstGeom>
          <a:noFill/>
        </p:spPr>
        <p:txBody>
          <a:bodyPr wrap="square" rtlCol="0">
            <a:spAutoFit/>
          </a:bodyPr>
          <a:lstStyle/>
          <a:p>
            <a:pPr algn="just"/>
            <a:r>
              <a:rPr lang="es-MX" sz="1000" dirty="0">
                <a:solidFill>
                  <a:schemeClr val="bg1"/>
                </a:solidFill>
                <a:latin typeface="Montserrat" panose="00000500000000000000" pitchFamily="2" charset="0"/>
              </a:rPr>
              <a:t>Los medios disponibles para la presentación de Quejas y Denuncias a nivel federal son:</a:t>
            </a:r>
          </a:p>
          <a:p>
            <a:pPr algn="just"/>
            <a:endParaRPr lang="es-MX" sz="1000" dirty="0">
              <a:solidFill>
                <a:schemeClr val="bg1"/>
              </a:solidFill>
              <a:latin typeface="Montserrat" panose="00000500000000000000" pitchFamily="2" charset="0"/>
            </a:endParaRPr>
          </a:p>
          <a:p>
            <a:pPr marL="449580" algn="just"/>
            <a:r>
              <a:rPr lang="es-ES" sz="9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En la Secretaría de la Función Pública:</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Denuncia Ciudadana de la Corrupción (SIDEC):</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457200" algn="just">
              <a:spcBef>
                <a:spcPts val="50"/>
              </a:spcBef>
              <a:spcAft>
                <a:spcPts val="0"/>
              </a:spcAft>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https//sidec.funcionpublica.gob.mx/#!</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Vía correspondencia: Dirección General de Denuncias e Investigaciones de la Secretaría de la Función Pública en Av. Insurgentes Sur No. 1735, Piso 2 Ala Norte, Guadalupe </a:t>
            </a:r>
            <a:r>
              <a:rPr lang="es-ES" sz="900" dirty="0" err="1">
                <a:solidFill>
                  <a:schemeClr val="bg1"/>
                </a:solidFill>
                <a:effectLst/>
                <a:latin typeface="Montserrat" panose="00000500000000000000" pitchFamily="2" charset="0"/>
                <a:ea typeface="Verdana" panose="020B0604030504040204" pitchFamily="34" charset="0"/>
                <a:cs typeface="Verdana" panose="020B0604030504040204" pitchFamily="34" charset="0"/>
              </a:rPr>
              <a:t>Inn</a:t>
            </a: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Álvaro Obregón, CP 01020, Ciudad de México.</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Vía telefónica: En el interior de la República al 800 11 28 700 y en la Ciudad de México 55 2000 2000.</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Presencial: En el módulo 3 de la SFP en Av. Insurgentes Sur No. 1735, PB, Guadalupe </a:t>
            </a:r>
            <a:r>
              <a:rPr lang="es-ES" sz="900" dirty="0" err="1">
                <a:solidFill>
                  <a:schemeClr val="bg1"/>
                </a:solidFill>
                <a:effectLst/>
                <a:latin typeface="Montserrat" panose="00000500000000000000" pitchFamily="2" charset="0"/>
                <a:ea typeface="Verdana" panose="020B0604030504040204" pitchFamily="34" charset="0"/>
                <a:cs typeface="Verdana" panose="020B0604030504040204" pitchFamily="34" charset="0"/>
              </a:rPr>
              <a:t>Inn</a:t>
            </a: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Álvaro Obregón, CP 01020, Ciudad de México.</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Aplicación (App) “Denuncia Ciudadana de la Corrupción”</a:t>
            </a:r>
          </a:p>
          <a:p>
            <a:pPr lvl="0" algn="just">
              <a:spcBef>
                <a:spcPts val="50"/>
              </a:spcBef>
            </a:pPr>
            <a:endPar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endParaRPr>
          </a:p>
          <a:p>
            <a:pPr marL="449580" algn="just"/>
            <a:r>
              <a:rPr lang="es-ES" sz="9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En el Órgano Interno de Control:</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Correo electrónico especial: quejas@nube.sep.gob.mx, con el objeto de facilitar a los miembros de las comunidades universitarias y población en general, la emisión de preguntas y/o sugerencias o, en su caso, inconformidades sobre el desarrollo de los proyectos apoyados con recursos del programa.</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Telefónicamente al número 55 36 01 86 50.</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Directamente en el Órgano Interno de Control de la SEP ubicado en: Av. Universidad 1074, Col. Xoco, Alcaldía Benito Juárez, C.P. 03330, Cd. de México, Méx.</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lvl="0" algn="just">
              <a:spcBef>
                <a:spcPts val="50"/>
              </a:spcBef>
            </a:pP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449580"/>
            <a:r>
              <a:rPr lang="es-ES" sz="900" dirty="0">
                <a:effectLst/>
                <a:latin typeface="Montserrat" panose="00000500000000000000" pitchFamily="2" charset="0"/>
                <a:ea typeface="Verdana" panose="020B0604030504040204" pitchFamily="34" charset="0"/>
                <a:cs typeface="Verdana" panose="020B0604030504040204" pitchFamily="34" charset="0"/>
              </a:rPr>
              <a:t> </a:t>
            </a:r>
            <a:r>
              <a:rPr lang="es-ES" sz="900" b="1" u="sng" dirty="0">
                <a:solidFill>
                  <a:schemeClr val="bg1"/>
                </a:solidFill>
                <a:effectLst/>
                <a:latin typeface="Verdana" panose="020B0604030504040204" pitchFamily="34" charset="0"/>
                <a:ea typeface="Verdana" panose="020B0604030504040204" pitchFamily="34" charset="0"/>
                <a:cs typeface="Arial" panose="020B0604020202020204" pitchFamily="34" charset="0"/>
              </a:rPr>
              <a:t>En la Instancia Normativa: </a:t>
            </a:r>
            <a:endParaRPr lang="es-MX" sz="9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Correo electrónico especial:</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a:t>
            </a:r>
            <a:r>
              <a:rPr lang="es-ES" sz="900" u="sng"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quejas_denuncias@nube.sep.gob.mx</a:t>
            </a: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con el objeto de facilitar a los miembros de las comunidades universitarias y población en general, la emisión de preguntas y/o sugerencias o, en su caso, inconformidades sobre el desarrollo de los proyectos apoyados con recursos del Programa.</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Directamente en la Dirección de Planeación, Evaluación e Informática de la Dirección General, con la Subdirectora de Evaluación, en Av. Universidad 1200, Sector 3-22 del tercer piso en la Colonia Xoco, Alcaldía Benito Juárez, Ciudad de México, México C.P. 03330; o bien, </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Telefónicamente: Comunicarse al 55 36 01 16 10 o al Conmutador de la SEP: 55 36 01 16 00, extensiones 67151 o  67153,</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Correo electrónico: </a:t>
            </a:r>
            <a:r>
              <a:rPr lang="es-ES" sz="900" u="none" strike="noStrike" dirty="0">
                <a:solidFill>
                  <a:schemeClr val="bg1"/>
                </a:solidFill>
                <a:effectLst/>
                <a:latin typeface="Montserrat" panose="00000500000000000000" pitchFamily="2"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stapia@nube.sep.gob.mx</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algn="just"/>
            <a:endParaRPr lang="es-MX" sz="1000" dirty="0">
              <a:effectLst/>
              <a:latin typeface="Verdana" panose="020B0604030504040204" pitchFamily="34" charset="0"/>
              <a:ea typeface="Verdana" panose="020B0604030504040204" pitchFamily="34" charset="0"/>
              <a:cs typeface="Verdana" panose="020B0604030504040204" pitchFamily="34" charset="0"/>
            </a:endParaRPr>
          </a:p>
          <a:p>
            <a:pPr marL="449580"/>
            <a:r>
              <a:rPr lang="es-MX" sz="900" b="1" u="sng" dirty="0">
                <a:solidFill>
                  <a:schemeClr val="bg1"/>
                </a:solidFill>
                <a:latin typeface="Verdana" panose="020B0604030504040204" pitchFamily="34" charset="0"/>
                <a:ea typeface="Verdana" panose="020B0604030504040204" pitchFamily="34" charset="0"/>
                <a:cs typeface="Arial" panose="020B0604020202020204" pitchFamily="34" charset="0"/>
              </a:rPr>
              <a:t>Órganos Estatales de  Control (OEC): </a:t>
            </a:r>
          </a:p>
          <a:p>
            <a:pPr marL="342900" indent="-342900" algn="just">
              <a:spcBef>
                <a:spcPts val="50"/>
              </a:spcBef>
              <a:buFont typeface="Symbol" panose="05050102010706020507" pitchFamily="18" charset="2"/>
              <a:buChar char=""/>
            </a:pPr>
            <a:r>
              <a:rPr lang="es-MX" sz="900" dirty="0">
                <a:solidFill>
                  <a:schemeClr val="bg1"/>
                </a:solidFill>
                <a:latin typeface="Montserrat" panose="00000500000000000000" pitchFamily="2" charset="0"/>
                <a:ea typeface="Verdana" panose="020B0604030504040204" pitchFamily="34" charset="0"/>
              </a:rPr>
              <a:t>A nivel estatal los establecidos por los en cada entidad federativa.</a:t>
            </a:r>
          </a:p>
        </p:txBody>
      </p:sp>
      <p:grpSp>
        <p:nvGrpSpPr>
          <p:cNvPr id="10" name="Grupo 9"/>
          <p:cNvGrpSpPr/>
          <p:nvPr/>
        </p:nvGrpSpPr>
        <p:grpSpPr>
          <a:xfrm>
            <a:off x="343949" y="56015"/>
            <a:ext cx="7933765" cy="830465"/>
            <a:chOff x="343949" y="56015"/>
            <a:chExt cx="7933765" cy="830465"/>
          </a:xfrm>
        </p:grpSpPr>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3" name="Imagen 12"/>
            <p:cNvPicPr>
              <a:picLocks noChangeAspect="1"/>
            </p:cNvPicPr>
            <p:nvPr/>
          </p:nvPicPr>
          <p:blipFill>
            <a:blip r:embed="rId7"/>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124762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38284"/>
            <a:ext cx="9172630" cy="6885296"/>
          </a:xfrm>
          <a:prstGeom prst="rect">
            <a:avLst/>
          </a:prstGeom>
        </p:spPr>
      </p:pic>
      <p:sp>
        <p:nvSpPr>
          <p:cNvPr id="9" name="CuadroTexto 8">
            <a:extLst>
              <a:ext uri="{FF2B5EF4-FFF2-40B4-BE49-F238E27FC236}">
                <a16:creationId xmlns:a16="http://schemas.microsoft.com/office/drawing/2014/main" id="{E62CB1B6-CE1A-B075-137A-11746C47C0EC}"/>
              </a:ext>
            </a:extLst>
          </p:cNvPr>
          <p:cNvSpPr txBox="1"/>
          <p:nvPr/>
        </p:nvSpPr>
        <p:spPr>
          <a:xfrm>
            <a:off x="1179408" y="1007550"/>
            <a:ext cx="6832053" cy="707886"/>
          </a:xfrm>
          <a:prstGeom prst="rect">
            <a:avLst/>
          </a:prstGeom>
          <a:solidFill>
            <a:srgbClr val="990033"/>
          </a:solidFill>
        </p:spPr>
        <p:txBody>
          <a:bodyPr wrap="square" rtlCol="0">
            <a:spAutoFit/>
          </a:bodyPr>
          <a:lstStyle/>
          <a:p>
            <a:pPr algn="ctr"/>
            <a:r>
              <a:rPr lang="es-MX" sz="1800" b="1" i="0" u="none" strike="noStrike" baseline="0" dirty="0">
                <a:latin typeface="SourceSansPro-Bold"/>
              </a:rPr>
              <a:t> </a:t>
            </a:r>
            <a:r>
              <a:rPr lang="es-MX" sz="2000" b="1" i="0" u="none" strike="noStrike" baseline="0" dirty="0">
                <a:solidFill>
                  <a:srgbClr val="FFFFFF"/>
                </a:solidFill>
                <a:latin typeface="SourceSansPro-Bold"/>
              </a:rPr>
              <a:t>Características Generales del Programa Presupuestario (</a:t>
            </a:r>
            <a:r>
              <a:rPr lang="es-MX" sz="2000" b="1" i="0" u="none" strike="noStrike" baseline="0" dirty="0" err="1">
                <a:solidFill>
                  <a:srgbClr val="FFFFFF"/>
                </a:solidFill>
                <a:latin typeface="SourceSansPro-Bold"/>
              </a:rPr>
              <a:t>Pp</a:t>
            </a:r>
            <a:r>
              <a:rPr lang="es-MX" sz="2000" b="1" i="0" u="none" strike="noStrike" baseline="0" dirty="0">
                <a:solidFill>
                  <a:srgbClr val="FFFFFF"/>
                </a:solidFill>
                <a:latin typeface="SourceSansPro-Bold"/>
              </a:rPr>
              <a:t>) </a:t>
            </a:r>
            <a:r>
              <a:rPr lang="es-MX" sz="2000" b="1" dirty="0">
                <a:solidFill>
                  <a:srgbClr val="FFFFFF"/>
                </a:solidFill>
                <a:latin typeface="SourceSansPro-Bold"/>
              </a:rPr>
              <a:t>S247-PRODEP</a:t>
            </a:r>
            <a:endParaRPr lang="es-MX" dirty="0">
              <a:solidFill>
                <a:schemeClr val="bg1"/>
              </a:solidFill>
            </a:endParaRPr>
          </a:p>
        </p:txBody>
      </p:sp>
      <p:sp>
        <p:nvSpPr>
          <p:cNvPr id="10" name="CuadroTexto 9">
            <a:extLst>
              <a:ext uri="{FF2B5EF4-FFF2-40B4-BE49-F238E27FC236}">
                <a16:creationId xmlns:a16="http://schemas.microsoft.com/office/drawing/2014/main" id="{44031C60-1862-D823-7A87-56557D25DA6E}"/>
              </a:ext>
            </a:extLst>
          </p:cNvPr>
          <p:cNvSpPr txBox="1"/>
          <p:nvPr/>
        </p:nvSpPr>
        <p:spPr>
          <a:xfrm>
            <a:off x="724660" y="5868527"/>
            <a:ext cx="1873990" cy="738664"/>
          </a:xfrm>
          <a:prstGeom prst="rect">
            <a:avLst/>
          </a:prstGeom>
          <a:solidFill>
            <a:srgbClr val="00B0F0"/>
          </a:solidFill>
        </p:spPr>
        <p:txBody>
          <a:bodyPr wrap="square" rtlCol="0">
            <a:spAutoFit/>
          </a:bodyPr>
          <a:lstStyle/>
          <a:p>
            <a:pPr algn="ctr"/>
            <a:r>
              <a:rPr lang="es-MX" sz="1400" dirty="0"/>
              <a:t>185 Universidades Tecnológicas y Politécnicas</a:t>
            </a:r>
          </a:p>
        </p:txBody>
      </p:sp>
      <p:sp>
        <p:nvSpPr>
          <p:cNvPr id="3" name="CuadroTexto 2">
            <a:extLst>
              <a:ext uri="{FF2B5EF4-FFF2-40B4-BE49-F238E27FC236}">
                <a16:creationId xmlns:a16="http://schemas.microsoft.com/office/drawing/2014/main" id="{4831D90D-FC77-71DC-40E4-F09DC3585D9C}"/>
              </a:ext>
            </a:extLst>
          </p:cNvPr>
          <p:cNvSpPr txBox="1"/>
          <p:nvPr/>
        </p:nvSpPr>
        <p:spPr>
          <a:xfrm>
            <a:off x="2876093" y="4478950"/>
            <a:ext cx="5880682" cy="1015663"/>
          </a:xfrm>
          <a:prstGeom prst="rect">
            <a:avLst/>
          </a:prstGeom>
          <a:solidFill>
            <a:schemeClr val="accent1">
              <a:lumMod val="60000"/>
              <a:lumOff val="40000"/>
            </a:schemeClr>
          </a:solidFill>
        </p:spPr>
        <p:txBody>
          <a:bodyPr wrap="square" rtlCol="0">
            <a:spAutoFit/>
          </a:bodyPr>
          <a:lstStyle/>
          <a:p>
            <a:pPr algn="just"/>
            <a:r>
              <a:rPr lang="es-ES" sz="1200" dirty="0">
                <a:solidFill>
                  <a:srgbClr val="000000"/>
                </a:solidFill>
                <a:effectLst/>
                <a:latin typeface="Montserrat" panose="00000500000000000000" pitchFamily="2" charset="0"/>
                <a:ea typeface="Verdana" panose="020B0604030504040204" pitchFamily="34" charset="0"/>
                <a:cs typeface="Verdana" panose="020B0604030504040204" pitchFamily="34" charset="0"/>
              </a:rPr>
              <a:t>El monto asignado para el ejercicio fiscal 2023 en la DGUTyP es de: </a:t>
            </a:r>
          </a:p>
          <a:p>
            <a:r>
              <a:rPr lang="es-ES" sz="1200" dirty="0">
                <a:solidFill>
                  <a:srgbClr val="000000"/>
                </a:solidFill>
                <a:effectLst/>
                <a:latin typeface="Montserrat" panose="00000500000000000000" pitchFamily="2" charset="0"/>
                <a:ea typeface="Verdana" panose="020B0604030504040204" pitchFamily="34" charset="0"/>
                <a:cs typeface="Verdana" panose="020B0604030504040204" pitchFamily="34" charset="0"/>
              </a:rPr>
              <a:t>$7,470,000.00 (Siete millones cuatrocientos setenta mil 00/100) M.N.), los cuales se entregaron a las Instancias Ejecutoras.</a:t>
            </a:r>
            <a:endParaRPr lang="es-MX" sz="1200" dirty="0"/>
          </a:p>
        </p:txBody>
      </p:sp>
      <p:sp>
        <p:nvSpPr>
          <p:cNvPr id="5" name="CuadroTexto 4">
            <a:extLst>
              <a:ext uri="{FF2B5EF4-FFF2-40B4-BE49-F238E27FC236}">
                <a16:creationId xmlns:a16="http://schemas.microsoft.com/office/drawing/2014/main" id="{BC362085-1814-353E-0E26-776A74C79A7D}"/>
              </a:ext>
            </a:extLst>
          </p:cNvPr>
          <p:cNvSpPr txBox="1"/>
          <p:nvPr/>
        </p:nvSpPr>
        <p:spPr>
          <a:xfrm rot="16200000">
            <a:off x="-56518" y="6039653"/>
            <a:ext cx="967967" cy="438582"/>
          </a:xfrm>
          <a:prstGeom prst="rect">
            <a:avLst/>
          </a:prstGeom>
          <a:solidFill>
            <a:schemeClr val="bg1"/>
          </a:solidFill>
        </p:spPr>
        <p:txBody>
          <a:bodyPr wrap="square" rtlCol="0">
            <a:spAutoFit/>
          </a:bodyPr>
          <a:lstStyle/>
          <a:p>
            <a:pPr algn="ctr"/>
            <a:r>
              <a:rPr lang="es-MX" sz="1050" b="0" i="0" u="none" strike="noStrike" baseline="0" dirty="0">
                <a:solidFill>
                  <a:srgbClr val="147257"/>
                </a:solidFill>
                <a:latin typeface="T3Font_26"/>
              </a:rPr>
              <a:t>POBLACIÓN</a:t>
            </a:r>
            <a:endParaRPr lang="es-MX" sz="1200" b="0" i="0" u="none" strike="noStrike" baseline="0" dirty="0">
              <a:solidFill>
                <a:srgbClr val="147257"/>
              </a:solidFill>
              <a:latin typeface="T3Font_26"/>
            </a:endParaRPr>
          </a:p>
          <a:p>
            <a:pPr algn="ctr"/>
            <a:r>
              <a:rPr lang="es-MX" sz="1200" b="0" i="0" u="none" strike="noStrike" baseline="0" dirty="0">
                <a:solidFill>
                  <a:srgbClr val="147257"/>
                </a:solidFill>
                <a:latin typeface="T3Font_26"/>
              </a:rPr>
              <a:t>OBJETIVO</a:t>
            </a:r>
            <a:endParaRPr lang="es-MX" sz="1200" dirty="0">
              <a:solidFill>
                <a:srgbClr val="147257"/>
              </a:solidFill>
            </a:endParaRPr>
          </a:p>
        </p:txBody>
      </p:sp>
      <p:sp>
        <p:nvSpPr>
          <p:cNvPr id="7" name="CuadroTexto 6">
            <a:extLst>
              <a:ext uri="{FF2B5EF4-FFF2-40B4-BE49-F238E27FC236}">
                <a16:creationId xmlns:a16="http://schemas.microsoft.com/office/drawing/2014/main" id="{AE0F59A1-C0AB-4C6E-27C5-E595A5EF16A5}"/>
              </a:ext>
            </a:extLst>
          </p:cNvPr>
          <p:cNvSpPr txBox="1"/>
          <p:nvPr/>
        </p:nvSpPr>
        <p:spPr>
          <a:xfrm>
            <a:off x="829681" y="1825835"/>
            <a:ext cx="1533962" cy="369332"/>
          </a:xfrm>
          <a:prstGeom prst="rect">
            <a:avLst/>
          </a:prstGeom>
          <a:solidFill>
            <a:schemeClr val="accent4">
              <a:lumMod val="20000"/>
              <a:lumOff val="80000"/>
            </a:schemeClr>
          </a:solidFill>
        </p:spPr>
        <p:txBody>
          <a:bodyPr wrap="square" rtlCol="0">
            <a:spAutoFit/>
          </a:bodyPr>
          <a:lstStyle/>
          <a:p>
            <a:pPr algn="ctr"/>
            <a:r>
              <a:rPr lang="es-MX" b="1" dirty="0">
                <a:solidFill>
                  <a:srgbClr val="4930E9"/>
                </a:solidFill>
                <a:latin typeface="Roboto-Bold"/>
              </a:rPr>
              <a:t>Objetivos:</a:t>
            </a:r>
          </a:p>
        </p:txBody>
      </p:sp>
      <p:sp>
        <p:nvSpPr>
          <p:cNvPr id="12" name="CuadroTexto 11">
            <a:extLst>
              <a:ext uri="{FF2B5EF4-FFF2-40B4-BE49-F238E27FC236}">
                <a16:creationId xmlns:a16="http://schemas.microsoft.com/office/drawing/2014/main" id="{0F18DEB5-2F94-0ABA-8686-3EBBFCAD6480}"/>
              </a:ext>
            </a:extLst>
          </p:cNvPr>
          <p:cNvSpPr txBox="1"/>
          <p:nvPr/>
        </p:nvSpPr>
        <p:spPr>
          <a:xfrm>
            <a:off x="2815298" y="2161817"/>
            <a:ext cx="5896726" cy="2223686"/>
          </a:xfrm>
          <a:prstGeom prst="rect">
            <a:avLst/>
          </a:prstGeom>
          <a:solidFill>
            <a:schemeClr val="accent4">
              <a:lumMod val="20000"/>
              <a:lumOff val="80000"/>
            </a:schemeClr>
          </a:solidFill>
        </p:spPr>
        <p:txBody>
          <a:bodyPr wrap="square" rtlCol="0">
            <a:spAutoFit/>
          </a:bodyPr>
          <a:lstStyle/>
          <a:p>
            <a:pPr algn="just"/>
            <a:endParaRPr lang="es-MX" sz="1050" b="1" i="0" u="none" strike="noStrike" baseline="0" dirty="0">
              <a:solidFill>
                <a:srgbClr val="1C1D1F"/>
              </a:solidFill>
              <a:latin typeface="Arial" panose="020B0604020202020204" pitchFamily="34" charset="0"/>
            </a:endParaRPr>
          </a:p>
          <a:p>
            <a:pPr algn="just"/>
            <a:r>
              <a:rPr lang="es-MX" sz="1000" b="1" i="0" u="none" strike="noStrike" baseline="0" dirty="0">
                <a:solidFill>
                  <a:srgbClr val="1C1D1F"/>
                </a:solidFill>
                <a:latin typeface="Arial" panose="020B0604020202020204" pitchFamily="34" charset="0"/>
              </a:rPr>
              <a:t>2.2 Específicos</a:t>
            </a:r>
          </a:p>
          <a:p>
            <a:pPr algn="just"/>
            <a:endParaRPr lang="es-MX" sz="1000" b="1" i="0" u="none" strike="noStrike" baseline="0" dirty="0">
              <a:solidFill>
                <a:srgbClr val="1C1D1F"/>
              </a:solidFill>
              <a:latin typeface="Arial" panose="020B0604020202020204" pitchFamily="34" charset="0"/>
            </a:endParaRPr>
          </a:p>
          <a:p>
            <a:pPr algn="just"/>
            <a:r>
              <a:rPr lang="es-MX" sz="900" dirty="0">
                <a:solidFill>
                  <a:srgbClr val="222222"/>
                </a:solidFill>
                <a:latin typeface="Montserrat" panose="00000500000000000000" pitchFamily="2" charset="0"/>
              </a:rPr>
              <a:t>a) P</a:t>
            </a:r>
            <a:r>
              <a:rPr lang="es-MX" sz="900" b="0" i="0" dirty="0">
                <a:solidFill>
                  <a:srgbClr val="222222"/>
                </a:solidFill>
                <a:effectLst/>
                <a:latin typeface="Montserrat" panose="00000500000000000000" pitchFamily="2" charset="0"/>
              </a:rPr>
              <a:t>rofesionalizar a las/los PTC otorgando apoyos -en un esquema en el que hombres y mujeres tengan las mismas oportunidades-, para los que cuenten con el perfil deseable, para realizar estudios de posgrado de alta calidad, apoyos para la incorporación de nuevos/as profesores/as de tiempo completo y reincorporación de </a:t>
            </a:r>
            <a:r>
              <a:rPr lang="es-MX" sz="900" b="0" i="0" dirty="0" err="1">
                <a:solidFill>
                  <a:srgbClr val="222222"/>
                </a:solidFill>
                <a:effectLst/>
                <a:latin typeface="Montserrat" panose="00000500000000000000" pitchFamily="2" charset="0"/>
              </a:rPr>
              <a:t>exbecarios</a:t>
            </a:r>
            <a:r>
              <a:rPr lang="es-MX" sz="900" b="0" i="0" dirty="0">
                <a:solidFill>
                  <a:srgbClr val="222222"/>
                </a:solidFill>
                <a:effectLst/>
                <a:latin typeface="Montserrat" panose="00000500000000000000" pitchFamily="2" charset="0"/>
              </a:rPr>
              <a:t>/as, así como reconocimientos y/o apoyos a Profesores/as de Tiempo Completo que logran el </a:t>
            </a:r>
            <a:r>
              <a:rPr lang="es-MX" sz="900" b="0" i="0" u="sng" dirty="0">
                <a:solidFill>
                  <a:srgbClr val="222222"/>
                </a:solidFill>
                <a:effectLst/>
                <a:latin typeface="Montserrat" panose="00000500000000000000" pitchFamily="2" charset="0"/>
              </a:rPr>
              <a:t>perfil deseable </a:t>
            </a:r>
            <a:r>
              <a:rPr lang="es-MX" sz="900" b="0" i="0" dirty="0">
                <a:solidFill>
                  <a:srgbClr val="222222"/>
                </a:solidFill>
                <a:effectLst/>
                <a:latin typeface="Montserrat" panose="00000500000000000000" pitchFamily="2" charset="0"/>
              </a:rPr>
              <a:t>y la consolidación de los Cuerpos Académicos, para que alcancen las capacidades de investigación-docencia, desarrollo tecnológico e innovación con responsabilidad social.</a:t>
            </a:r>
          </a:p>
          <a:p>
            <a:pPr algn="just"/>
            <a:endParaRPr lang="es-MX" sz="900" b="0" i="0" dirty="0">
              <a:solidFill>
                <a:srgbClr val="404041"/>
              </a:solidFill>
              <a:effectLst/>
              <a:latin typeface="Montserrat" panose="00000500000000000000" pitchFamily="2" charset="0"/>
            </a:endParaRPr>
          </a:p>
          <a:p>
            <a:pPr algn="just"/>
            <a:r>
              <a:rPr lang="es-MX" sz="900" b="0" i="0" dirty="0">
                <a:solidFill>
                  <a:srgbClr val="201F1E"/>
                </a:solidFill>
                <a:effectLst/>
                <a:latin typeface="Montserrat" panose="00000500000000000000" pitchFamily="2" charset="0"/>
              </a:rPr>
              <a:t>b) </a:t>
            </a:r>
            <a:r>
              <a:rPr lang="es-MX" sz="900" b="0" i="0" dirty="0">
                <a:solidFill>
                  <a:srgbClr val="222222"/>
                </a:solidFill>
                <a:effectLst/>
                <a:latin typeface="Montserrat" panose="00000500000000000000" pitchFamily="2" charset="0"/>
              </a:rPr>
              <a:t>Coadyuvar a que las Universidades Interculturales, a través del apoyo de proyectos integrales impulsen la calidad de su capacidad y competitividad académicas y de sus principales procesos de gestión y de vinculación comunitaria.</a:t>
            </a:r>
            <a:endParaRPr lang="es-MX" sz="900" b="0" i="0" dirty="0">
              <a:solidFill>
                <a:srgbClr val="404041"/>
              </a:solidFill>
              <a:effectLst/>
              <a:latin typeface="Montserrat" panose="00000500000000000000" pitchFamily="2" charset="0"/>
            </a:endParaRPr>
          </a:p>
        </p:txBody>
      </p:sp>
      <p:sp>
        <p:nvSpPr>
          <p:cNvPr id="13" name="CuadroTexto 12">
            <a:extLst>
              <a:ext uri="{FF2B5EF4-FFF2-40B4-BE49-F238E27FC236}">
                <a16:creationId xmlns:a16="http://schemas.microsoft.com/office/drawing/2014/main" id="{BF9F610A-2583-8EB9-BA95-F56F6B8CE3F1}"/>
              </a:ext>
            </a:extLst>
          </p:cNvPr>
          <p:cNvSpPr txBox="1"/>
          <p:nvPr/>
        </p:nvSpPr>
        <p:spPr>
          <a:xfrm>
            <a:off x="2979095" y="1723817"/>
            <a:ext cx="1533962" cy="369332"/>
          </a:xfrm>
          <a:prstGeom prst="rect">
            <a:avLst/>
          </a:prstGeom>
          <a:solidFill>
            <a:schemeClr val="bg1"/>
          </a:solidFill>
          <a:ln>
            <a:solidFill>
              <a:schemeClr val="bg1"/>
            </a:solidFill>
          </a:ln>
        </p:spPr>
        <p:txBody>
          <a:bodyPr wrap="square" rtlCol="0">
            <a:spAutoFit/>
          </a:bodyPr>
          <a:lstStyle/>
          <a:p>
            <a:r>
              <a:rPr lang="es-MX" sz="1800" b="1" i="0" u="none" strike="noStrike" baseline="0" dirty="0">
                <a:solidFill>
                  <a:srgbClr val="6D135B"/>
                </a:solidFill>
                <a:latin typeface="SourceSansPro-Bold"/>
              </a:rPr>
              <a:t>Tipo Superior:</a:t>
            </a:r>
            <a:endParaRPr lang="es-MX" sz="1600" b="1" dirty="0">
              <a:solidFill>
                <a:srgbClr val="4930E9"/>
              </a:solidFill>
              <a:latin typeface="Roboto-Bold"/>
            </a:endParaRPr>
          </a:p>
        </p:txBody>
      </p:sp>
      <p:sp>
        <p:nvSpPr>
          <p:cNvPr id="4" name="CuadroTexto 3">
            <a:extLst>
              <a:ext uri="{FF2B5EF4-FFF2-40B4-BE49-F238E27FC236}">
                <a16:creationId xmlns:a16="http://schemas.microsoft.com/office/drawing/2014/main" id="{7C9AF14F-119A-9411-8F88-7F78AB357976}"/>
              </a:ext>
            </a:extLst>
          </p:cNvPr>
          <p:cNvSpPr txBox="1"/>
          <p:nvPr/>
        </p:nvSpPr>
        <p:spPr>
          <a:xfrm>
            <a:off x="678623" y="2320108"/>
            <a:ext cx="1978017" cy="3308598"/>
          </a:xfrm>
          <a:prstGeom prst="rect">
            <a:avLst/>
          </a:prstGeom>
          <a:solidFill>
            <a:schemeClr val="accent6">
              <a:lumMod val="60000"/>
              <a:lumOff val="40000"/>
            </a:schemeClr>
          </a:solidFill>
          <a:ln w="25400">
            <a:solidFill>
              <a:srgbClr val="990000"/>
            </a:solidFill>
          </a:ln>
        </p:spPr>
        <p:txBody>
          <a:bodyPr wrap="square" rtlCol="0">
            <a:spAutoFit/>
          </a:bodyPr>
          <a:lstStyle/>
          <a:p>
            <a:pPr algn="just"/>
            <a:r>
              <a:rPr lang="es-MX" sz="1200" b="1" i="0" u="none" strike="noStrike" baseline="0" dirty="0">
                <a:solidFill>
                  <a:srgbClr val="1A1B1D"/>
                </a:solidFill>
                <a:latin typeface="Arial" panose="020B0604020202020204" pitchFamily="34" charset="0"/>
              </a:rPr>
              <a:t>2.1. General</a:t>
            </a:r>
          </a:p>
          <a:p>
            <a:pPr algn="just"/>
            <a:endParaRPr lang="es-MX" sz="1100" b="0" i="0" u="none" strike="noStrike" baseline="0" dirty="0">
              <a:solidFill>
                <a:srgbClr val="1A1B1D"/>
              </a:solidFill>
              <a:latin typeface="Arial" panose="020B0604020202020204" pitchFamily="34" charset="0"/>
            </a:endParaRPr>
          </a:p>
          <a:p>
            <a:pPr algn="just"/>
            <a:r>
              <a:rPr lang="es-MX" sz="1100" b="0" i="0" u="none" strike="noStrike" baseline="0" dirty="0">
                <a:solidFill>
                  <a:srgbClr val="1A1B1D"/>
                </a:solidFill>
                <a:latin typeface="Arial" panose="020B0604020202020204" pitchFamily="34" charset="0"/>
              </a:rPr>
              <a:t>Fortalecer el perfil necesario para el desempeño de las funciones de las y los profesores de tiempo completo, personal docente</a:t>
            </a:r>
            <a:r>
              <a:rPr lang="es-MX" sz="1100" b="0" i="0" u="none" strike="noStrike" baseline="0" dirty="0">
                <a:solidFill>
                  <a:srgbClr val="323434"/>
                </a:solidFill>
                <a:latin typeface="Arial" panose="020B0604020202020204" pitchFamily="34" charset="0"/>
              </a:rPr>
              <a:t>, </a:t>
            </a:r>
            <a:r>
              <a:rPr lang="es-MX" sz="1100" b="0" i="0" u="none" strike="noStrike" baseline="0" dirty="0">
                <a:solidFill>
                  <a:srgbClr val="1A1B1D"/>
                </a:solidFill>
                <a:latin typeface="Arial" panose="020B0604020202020204" pitchFamily="34" charset="0"/>
              </a:rPr>
              <a:t>personal técnico docente y personal con funciones de dirección, supervisión o asesoría técnico-pedagógica de las instituciones de educación públicas, a través de programas de formación</a:t>
            </a:r>
            <a:r>
              <a:rPr lang="es-MX" sz="1100" b="0" i="0" u="none" strike="noStrike" baseline="0" dirty="0">
                <a:solidFill>
                  <a:srgbClr val="323434"/>
                </a:solidFill>
                <a:latin typeface="Arial" panose="020B0604020202020204" pitchFamily="34" charset="0"/>
              </a:rPr>
              <a:t>, </a:t>
            </a:r>
            <a:r>
              <a:rPr lang="es-MX" sz="1100" b="0" i="0" u="none" strike="noStrike" baseline="0" dirty="0">
                <a:solidFill>
                  <a:srgbClr val="1A1B1D"/>
                </a:solidFill>
                <a:latin typeface="Arial" panose="020B0604020202020204" pitchFamily="34" charset="0"/>
              </a:rPr>
              <a:t>actualización académica, capacitación y/o proyectos de investigación en igualdad de oportunidades para mujeres y hombres.</a:t>
            </a:r>
            <a:endParaRPr lang="es-MX" sz="500" b="1" i="0" u="none" strike="noStrike" baseline="0" dirty="0">
              <a:solidFill>
                <a:srgbClr val="000000"/>
              </a:solidFill>
              <a:latin typeface="SourceSansPro-Bold"/>
            </a:endParaRPr>
          </a:p>
        </p:txBody>
      </p:sp>
      <p:sp>
        <p:nvSpPr>
          <p:cNvPr id="14" name="CuadroTexto 13">
            <a:extLst>
              <a:ext uri="{FF2B5EF4-FFF2-40B4-BE49-F238E27FC236}">
                <a16:creationId xmlns:a16="http://schemas.microsoft.com/office/drawing/2014/main" id="{70135271-0079-B2E7-1EE0-0CC82B197A99}"/>
              </a:ext>
            </a:extLst>
          </p:cNvPr>
          <p:cNvSpPr txBox="1"/>
          <p:nvPr/>
        </p:nvSpPr>
        <p:spPr>
          <a:xfrm rot="16200000">
            <a:off x="2543174" y="6051196"/>
            <a:ext cx="1087064" cy="415498"/>
          </a:xfrm>
          <a:prstGeom prst="rect">
            <a:avLst/>
          </a:prstGeom>
          <a:solidFill>
            <a:schemeClr val="bg1"/>
          </a:solidFill>
        </p:spPr>
        <p:txBody>
          <a:bodyPr wrap="square" rtlCol="0">
            <a:spAutoFit/>
          </a:bodyPr>
          <a:lstStyle/>
          <a:p>
            <a:pPr algn="ctr"/>
            <a:r>
              <a:rPr lang="es-MX" sz="1050" b="0" i="0" u="none" strike="noStrike" baseline="0" dirty="0">
                <a:solidFill>
                  <a:srgbClr val="7030A0"/>
                </a:solidFill>
                <a:latin typeface="T3Font_26"/>
              </a:rPr>
              <a:t>POBLACIÓN</a:t>
            </a:r>
          </a:p>
          <a:p>
            <a:pPr algn="ctr"/>
            <a:r>
              <a:rPr lang="es-MX" sz="1050" b="0" i="0" u="none" strike="noStrike" baseline="0" dirty="0">
                <a:solidFill>
                  <a:srgbClr val="7030A0"/>
                </a:solidFill>
                <a:latin typeface="T3Font_26"/>
              </a:rPr>
              <a:t>BENEFICIADA</a:t>
            </a:r>
            <a:endParaRPr lang="es-MX" sz="1050" dirty="0">
              <a:solidFill>
                <a:srgbClr val="7030A0"/>
              </a:solidFill>
            </a:endParaRPr>
          </a:p>
        </p:txBody>
      </p:sp>
      <p:sp>
        <p:nvSpPr>
          <p:cNvPr id="16" name="CuadroTexto 15">
            <a:extLst>
              <a:ext uri="{FF2B5EF4-FFF2-40B4-BE49-F238E27FC236}">
                <a16:creationId xmlns:a16="http://schemas.microsoft.com/office/drawing/2014/main" id="{7ED4D574-2502-8DC5-8D50-2DF133E61CB7}"/>
              </a:ext>
            </a:extLst>
          </p:cNvPr>
          <p:cNvSpPr txBox="1"/>
          <p:nvPr/>
        </p:nvSpPr>
        <p:spPr>
          <a:xfrm>
            <a:off x="3356135" y="5877134"/>
            <a:ext cx="2130405" cy="523220"/>
          </a:xfrm>
          <a:prstGeom prst="rect">
            <a:avLst/>
          </a:prstGeom>
          <a:solidFill>
            <a:srgbClr val="F16FDE"/>
          </a:solidFill>
        </p:spPr>
        <p:txBody>
          <a:bodyPr wrap="square" rtlCol="0">
            <a:spAutoFit/>
          </a:bodyPr>
          <a:lstStyle/>
          <a:p>
            <a:pPr algn="ctr"/>
            <a:r>
              <a:rPr lang="es-MX" sz="1400" dirty="0"/>
              <a:t>84 Universidades Tecnológicas y Politécnicas</a:t>
            </a:r>
          </a:p>
        </p:txBody>
      </p:sp>
      <p:sp>
        <p:nvSpPr>
          <p:cNvPr id="17" name="CuadroTexto 16">
            <a:extLst>
              <a:ext uri="{FF2B5EF4-FFF2-40B4-BE49-F238E27FC236}">
                <a16:creationId xmlns:a16="http://schemas.microsoft.com/office/drawing/2014/main" id="{664AF592-6D30-A41B-5547-65482B5758F7}"/>
              </a:ext>
            </a:extLst>
          </p:cNvPr>
          <p:cNvSpPr txBox="1"/>
          <p:nvPr/>
        </p:nvSpPr>
        <p:spPr>
          <a:xfrm rot="16200000">
            <a:off x="5320092" y="5816869"/>
            <a:ext cx="1352399" cy="707886"/>
          </a:xfrm>
          <a:prstGeom prst="rect">
            <a:avLst/>
          </a:prstGeom>
          <a:solidFill>
            <a:schemeClr val="bg1"/>
          </a:solidFill>
        </p:spPr>
        <p:txBody>
          <a:bodyPr wrap="square" rtlCol="0">
            <a:spAutoFit/>
          </a:bodyPr>
          <a:lstStyle/>
          <a:p>
            <a:pPr algn="ctr"/>
            <a:r>
              <a:rPr lang="es-MX" sz="1000" b="0" i="0" u="none" strike="noStrike" baseline="0" dirty="0">
                <a:solidFill>
                  <a:srgbClr val="0070C0"/>
                </a:solidFill>
                <a:latin typeface="T3Font_26"/>
              </a:rPr>
              <a:t>GRUPOS DE ACTIVIDADES DE </a:t>
            </a:r>
            <a:r>
              <a:rPr lang="es-MX" sz="800" b="0" i="0" u="none" strike="noStrike" baseline="0" dirty="0">
                <a:solidFill>
                  <a:srgbClr val="0070C0"/>
                </a:solidFill>
                <a:latin typeface="T3Font_26"/>
              </a:rPr>
              <a:t>CONTRALORÍA</a:t>
            </a:r>
            <a:r>
              <a:rPr lang="es-MX" sz="1000" b="0" i="0" u="none" strike="noStrike" baseline="0" dirty="0">
                <a:solidFill>
                  <a:srgbClr val="0070C0"/>
                </a:solidFill>
                <a:latin typeface="T3Font_26"/>
              </a:rPr>
              <a:t> SOCIAL</a:t>
            </a:r>
            <a:endParaRPr lang="es-MX" sz="1000" dirty="0">
              <a:solidFill>
                <a:srgbClr val="0070C0"/>
              </a:solidFill>
            </a:endParaRPr>
          </a:p>
        </p:txBody>
      </p:sp>
      <p:sp>
        <p:nvSpPr>
          <p:cNvPr id="18" name="CuadroTexto 17">
            <a:extLst>
              <a:ext uri="{FF2B5EF4-FFF2-40B4-BE49-F238E27FC236}">
                <a16:creationId xmlns:a16="http://schemas.microsoft.com/office/drawing/2014/main" id="{455A087C-FB6E-3B1C-5850-6FA1165160C7}"/>
              </a:ext>
            </a:extLst>
          </p:cNvPr>
          <p:cNvSpPr txBox="1"/>
          <p:nvPr/>
        </p:nvSpPr>
        <p:spPr>
          <a:xfrm>
            <a:off x="6357107" y="5494614"/>
            <a:ext cx="2399668" cy="1277273"/>
          </a:xfrm>
          <a:prstGeom prst="rect">
            <a:avLst/>
          </a:prstGeom>
          <a:solidFill>
            <a:srgbClr val="E26714"/>
          </a:solidFill>
        </p:spPr>
        <p:txBody>
          <a:bodyPr wrap="square" rtlCol="0">
            <a:spAutoFit/>
          </a:bodyPr>
          <a:lstStyle/>
          <a:p>
            <a:pPr algn="just"/>
            <a:r>
              <a:rPr lang="es-MX" sz="1100" dirty="0"/>
              <a:t>1er grupo con 40 Universidades Tecnológicas y Politécnicas, las cuales concentran el 73% del recurso total en la DGUTyP.</a:t>
            </a:r>
          </a:p>
          <a:p>
            <a:pPr algn="just"/>
            <a:r>
              <a:rPr lang="es-MX" sz="1100" dirty="0"/>
              <a:t>2º grupo con 44  Universidades Tecnológicas y Politécnicas, las cuales concentran el 27% .</a:t>
            </a:r>
          </a:p>
        </p:txBody>
      </p:sp>
      <p:grpSp>
        <p:nvGrpSpPr>
          <p:cNvPr id="19" name="Grupo 18"/>
          <p:cNvGrpSpPr/>
          <p:nvPr/>
        </p:nvGrpSpPr>
        <p:grpSpPr>
          <a:xfrm>
            <a:off x="454454" y="46659"/>
            <a:ext cx="7933765" cy="830465"/>
            <a:chOff x="343949" y="56015"/>
            <a:chExt cx="7933765" cy="830465"/>
          </a:xfrm>
        </p:grpSpPr>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21" name="Imagen 20"/>
            <p:cNvPicPr>
              <a:picLocks noChangeAspect="1"/>
            </p:cNvPicPr>
            <p:nvPr/>
          </p:nvPicPr>
          <p:blipFill>
            <a:blip r:embed="rId4"/>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3019239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4" y="660801"/>
            <a:ext cx="4924336"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327945" y="777081"/>
            <a:ext cx="437905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Contribución de la Contraloría Social</a:t>
            </a:r>
            <a:endParaRPr lang="es-MX" sz="2000" b="1" dirty="0">
              <a:latin typeface="Montserrat" panose="00000500000000000000" pitchFamily="2" charset="0"/>
              <a:cs typeface="Verdana"/>
            </a:endParaRPr>
          </a:p>
        </p:txBody>
      </p:sp>
      <p:sp>
        <p:nvSpPr>
          <p:cNvPr id="15" name="Marcador de texto 1">
            <a:extLst>
              <a:ext uri="{FF2B5EF4-FFF2-40B4-BE49-F238E27FC236}">
                <a16:creationId xmlns:a16="http://schemas.microsoft.com/office/drawing/2014/main" id="{91D268BF-CF67-4756-82B9-76448650A57B}"/>
              </a:ext>
            </a:extLst>
          </p:cNvPr>
          <p:cNvSpPr txBox="1">
            <a:spLocks/>
          </p:cNvSpPr>
          <p:nvPr/>
        </p:nvSpPr>
        <p:spPr>
          <a:xfrm>
            <a:off x="2675304" y="1594838"/>
            <a:ext cx="4722225" cy="825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a:ln>
                <a:noFill/>
              </a:ln>
              <a:solidFill>
                <a:srgbClr val="6F7271"/>
              </a:solidFill>
              <a:effectLst/>
              <a:uLnTx/>
              <a:uFillTx/>
              <a:latin typeface="Arial" panose="020B0604020202020204" pitchFamily="34" charset="0"/>
              <a:ea typeface="+mn-ea"/>
              <a:cs typeface="Arial" panose="020B0604020202020204" pitchFamily="34" charset="0"/>
            </a:endParaRPr>
          </a:p>
        </p:txBody>
      </p:sp>
      <p:pic>
        <p:nvPicPr>
          <p:cNvPr id="3" name="Imagen 2" descr="Logotipo&#10;&#10;Descripción generada automáticamente con confianza baja">
            <a:extLst>
              <a:ext uri="{FF2B5EF4-FFF2-40B4-BE49-F238E27FC236}">
                <a16:creationId xmlns:a16="http://schemas.microsoft.com/office/drawing/2014/main" id="{7CE6E7EC-38EE-939D-8AF2-EE57127F52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95755F6-BBA8-1573-0D31-DC28E0D8BF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5" name="Rectángulo 4">
            <a:extLst>
              <a:ext uri="{FF2B5EF4-FFF2-40B4-BE49-F238E27FC236}">
                <a16:creationId xmlns:a16="http://schemas.microsoft.com/office/drawing/2014/main" id="{8FDA6E5A-50BE-9B5A-F7BB-9019260BAECC}"/>
              </a:ext>
            </a:extLst>
          </p:cNvPr>
          <p:cNvSpPr/>
          <p:nvPr/>
        </p:nvSpPr>
        <p:spPr>
          <a:xfrm>
            <a:off x="723303" y="1444474"/>
            <a:ext cx="7799491" cy="2949622"/>
          </a:xfrm>
          <a:prstGeom prst="rect">
            <a:avLst/>
          </a:prstGeom>
          <a:solidFill>
            <a:srgbClr val="285C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5DC42641-BF8F-508A-706C-C7360038A525}"/>
              </a:ext>
            </a:extLst>
          </p:cNvPr>
          <p:cNvSpPr txBox="1"/>
          <p:nvPr/>
        </p:nvSpPr>
        <p:spPr>
          <a:xfrm>
            <a:off x="850605" y="1716440"/>
            <a:ext cx="7570092" cy="2677656"/>
          </a:xfrm>
          <a:prstGeom prst="rect">
            <a:avLst/>
          </a:prstGeom>
          <a:noFill/>
        </p:spPr>
        <p:txBody>
          <a:bodyPr wrap="square" rtlCol="0">
            <a:spAutoFit/>
          </a:bodyPr>
          <a:lstStyle/>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Garantiza la transparencia y la rendición de cuentas,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Crea una corresponsabilidad den el Estado y los beneficiarios,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Favorece la participación organizada de grupos vulnerables,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Ayuda a mejorar las obras, apoyos y servicios públicos,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Inhibe la corrupción, la discrecionalidad y el uso político de los programas públicos,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Combate la corrupción e impunidad,</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Aporta elementos para establecer estrategias de fiscalización,</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Vinculación con otros actores para el logro de resultados,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Fortalece los vínculos de confianza entre el gobierno y sociedad y</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Promueve mecanismos para atender las demandas sociales de manera organizada.</a:t>
            </a:r>
            <a:endParaRPr lang="es-MX" dirty="0"/>
          </a:p>
        </p:txBody>
      </p:sp>
      <p:pic>
        <p:nvPicPr>
          <p:cNvPr id="10" name="Imagen 9" descr="Imagen que contiene Diagrama&#10;&#10;Descripción generada automáticamente">
            <a:extLst>
              <a:ext uri="{FF2B5EF4-FFF2-40B4-BE49-F238E27FC236}">
                <a16:creationId xmlns:a16="http://schemas.microsoft.com/office/drawing/2014/main" id="{55B7F6A8-D887-3A51-7F36-81004A5967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1886" y="4311941"/>
            <a:ext cx="2971169" cy="2415007"/>
          </a:xfrm>
          <a:prstGeom prst="rect">
            <a:avLst/>
          </a:prstGeom>
        </p:spPr>
      </p:pic>
      <p:grpSp>
        <p:nvGrpSpPr>
          <p:cNvPr id="14" name="Grupo 13"/>
          <p:cNvGrpSpPr/>
          <p:nvPr/>
        </p:nvGrpSpPr>
        <p:grpSpPr>
          <a:xfrm>
            <a:off x="343949" y="56015"/>
            <a:ext cx="7933765" cy="830465"/>
            <a:chOff x="343949" y="56015"/>
            <a:chExt cx="7933765" cy="830465"/>
          </a:xfrm>
        </p:grpSpPr>
        <p:pic>
          <p:nvPicPr>
            <p:cNvPr id="16" name="Imagen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7" name="Imagen 16"/>
            <p:cNvPicPr>
              <a:picLocks noChangeAspect="1"/>
            </p:cNvPicPr>
            <p:nvPr/>
          </p:nvPicPr>
          <p:blipFill>
            <a:blip r:embed="rId7"/>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3596557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4" y="660801"/>
            <a:ext cx="4924336"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327945" y="777081"/>
            <a:ext cx="437905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Contribución de la Contraloría Social</a:t>
            </a:r>
            <a:endParaRPr lang="es-MX" sz="2000" b="1" dirty="0">
              <a:latin typeface="Montserrat" panose="00000500000000000000" pitchFamily="2" charset="0"/>
              <a:cs typeface="Verdana"/>
            </a:endParaRPr>
          </a:p>
        </p:txBody>
      </p:sp>
      <p:sp>
        <p:nvSpPr>
          <p:cNvPr id="15" name="Marcador de texto 1">
            <a:extLst>
              <a:ext uri="{FF2B5EF4-FFF2-40B4-BE49-F238E27FC236}">
                <a16:creationId xmlns:a16="http://schemas.microsoft.com/office/drawing/2014/main" id="{91D268BF-CF67-4756-82B9-76448650A57B}"/>
              </a:ext>
            </a:extLst>
          </p:cNvPr>
          <p:cNvSpPr txBox="1">
            <a:spLocks/>
          </p:cNvSpPr>
          <p:nvPr/>
        </p:nvSpPr>
        <p:spPr>
          <a:xfrm>
            <a:off x="2675304" y="1594838"/>
            <a:ext cx="4722225" cy="825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a:ln>
                <a:noFill/>
              </a:ln>
              <a:solidFill>
                <a:srgbClr val="6F7271"/>
              </a:solidFill>
              <a:effectLst/>
              <a:uLnTx/>
              <a:uFillTx/>
              <a:latin typeface="Arial" panose="020B0604020202020204" pitchFamily="34" charset="0"/>
              <a:ea typeface="+mn-ea"/>
              <a:cs typeface="Arial" panose="020B0604020202020204" pitchFamily="34" charset="0"/>
            </a:endParaRPr>
          </a:p>
        </p:txBody>
      </p:sp>
      <p:pic>
        <p:nvPicPr>
          <p:cNvPr id="3" name="Imagen 2" descr="Logotipo&#10;&#10;Descripción generada automáticamente con confianza baja">
            <a:extLst>
              <a:ext uri="{FF2B5EF4-FFF2-40B4-BE49-F238E27FC236}">
                <a16:creationId xmlns:a16="http://schemas.microsoft.com/office/drawing/2014/main" id="{7CE6E7EC-38EE-939D-8AF2-EE57127F52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95755F6-BBA8-1573-0D31-DC28E0D8BF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2" name="Rectángulo 1">
            <a:extLst>
              <a:ext uri="{FF2B5EF4-FFF2-40B4-BE49-F238E27FC236}">
                <a16:creationId xmlns:a16="http://schemas.microsoft.com/office/drawing/2014/main" id="{425C4B5D-D136-99D6-01C5-948645826F5D}"/>
              </a:ext>
            </a:extLst>
          </p:cNvPr>
          <p:cNvSpPr/>
          <p:nvPr/>
        </p:nvSpPr>
        <p:spPr>
          <a:xfrm>
            <a:off x="167824" y="1815928"/>
            <a:ext cx="4722225" cy="2062103"/>
          </a:xfrm>
          <a:prstGeom prst="rect">
            <a:avLst/>
          </a:prstGeom>
        </p:spPr>
        <p:txBody>
          <a:bodyPr wrap="square">
            <a:spAutoFit/>
          </a:bodyPr>
          <a:lstStyle/>
          <a:p>
            <a:pPr algn="just" fontAlgn="base">
              <a:spcBef>
                <a:spcPct val="0"/>
              </a:spcBef>
              <a:spcAft>
                <a:spcPct val="0"/>
              </a:spcAft>
            </a:pPr>
            <a:r>
              <a:rPr lang="es-MX" altLang="es-MX" sz="2000" b="1" dirty="0">
                <a:latin typeface="Montserrat" panose="00000500000000000000" pitchFamily="2" charset="0"/>
                <a:cs typeface="Arial" panose="020B0604020202020204" pitchFamily="34" charset="0"/>
              </a:rPr>
              <a:t>Nota 1:</a:t>
            </a:r>
          </a:p>
          <a:p>
            <a:pPr marL="285750" indent="-285750" algn="just" fontAlgn="base">
              <a:spcBef>
                <a:spcPct val="0"/>
              </a:spcBef>
              <a:spcAft>
                <a:spcPct val="0"/>
              </a:spcAft>
              <a:buFont typeface="Wingdings" panose="05000000000000000000" pitchFamily="2" charset="2"/>
              <a:buChar char="§"/>
            </a:pPr>
            <a:r>
              <a:rPr lang="es-MX" altLang="es-MX" b="1" dirty="0">
                <a:latin typeface="Montserrat" panose="00000500000000000000" pitchFamily="2" charset="0"/>
                <a:cs typeface="Arial" panose="020B0604020202020204" pitchFamily="34" charset="0"/>
              </a:rPr>
              <a:t>La INSTANCIA NORMATIVO (IN) </a:t>
            </a:r>
            <a:r>
              <a:rPr lang="es-MX" b="1" dirty="0">
                <a:latin typeface="Montserrat" panose="00000500000000000000" pitchFamily="2" charset="0"/>
                <a:cs typeface="Arial" panose="020B0604020202020204" pitchFamily="34" charset="0"/>
              </a:rPr>
              <a:t>deberá de  proporcionar toda la información NECESARIA para las actividades de CS a los ENLACES o RESPONSABLES DE CONTRALORÍA SOCIAL.</a:t>
            </a:r>
            <a:endParaRPr lang="es-MX" altLang="es-MX" b="1" dirty="0">
              <a:latin typeface="Montserrat" panose="00000500000000000000" pitchFamily="2" charset="0"/>
              <a:cs typeface="Arial" panose="020B0604020202020204" pitchFamily="34" charset="0"/>
            </a:endParaRPr>
          </a:p>
        </p:txBody>
      </p:sp>
      <p:pic>
        <p:nvPicPr>
          <p:cNvPr id="7" name="Picture 4" descr="Cómo solicitar documentos originales en las Oficinas de Extranjería |  Todoextranjeros.com">
            <a:extLst>
              <a:ext uri="{FF2B5EF4-FFF2-40B4-BE49-F238E27FC236}">
                <a16:creationId xmlns:a16="http://schemas.microsoft.com/office/drawing/2014/main" id="{64A2B3F8-06AF-7447-CAA5-0C71983111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32" y="4317298"/>
            <a:ext cx="2975540" cy="16191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ellyOCG® proporciona información útil acerca de una multimillonaria  inversión en mano de obra">
            <a:extLst>
              <a:ext uri="{FF2B5EF4-FFF2-40B4-BE49-F238E27FC236}">
                <a16:creationId xmlns:a16="http://schemas.microsoft.com/office/drawing/2014/main" id="{50783E61-1EC5-DA5D-2B92-3A73737450F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6416" y="1476463"/>
            <a:ext cx="3524110" cy="249153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591CFE22-5C4A-FBB6-CCB4-E116F2F43416}"/>
              </a:ext>
            </a:extLst>
          </p:cNvPr>
          <p:cNvSpPr/>
          <p:nvPr/>
        </p:nvSpPr>
        <p:spPr>
          <a:xfrm>
            <a:off x="3912162" y="4280637"/>
            <a:ext cx="4763297" cy="2062103"/>
          </a:xfrm>
          <a:prstGeom prst="rect">
            <a:avLst/>
          </a:prstGeom>
        </p:spPr>
        <p:txBody>
          <a:bodyPr wrap="square">
            <a:spAutoFit/>
          </a:bodyPr>
          <a:lstStyle/>
          <a:p>
            <a:pPr algn="just" fontAlgn="base">
              <a:spcBef>
                <a:spcPct val="0"/>
              </a:spcBef>
              <a:spcAft>
                <a:spcPct val="0"/>
              </a:spcAft>
            </a:pPr>
            <a:r>
              <a:rPr lang="es-MX" altLang="es-MX" sz="2000" b="1" dirty="0">
                <a:solidFill>
                  <a:srgbClr val="002060"/>
                </a:solidFill>
                <a:latin typeface="Montserrat" panose="00000500000000000000" pitchFamily="2" charset="0"/>
                <a:cs typeface="Arial" panose="020B0604020202020204" pitchFamily="34" charset="0"/>
              </a:rPr>
              <a:t>Nota 2:</a:t>
            </a:r>
          </a:p>
          <a:p>
            <a:pPr marL="285750" indent="-285750" algn="just" fontAlgn="base">
              <a:spcBef>
                <a:spcPct val="0"/>
              </a:spcBef>
              <a:spcAft>
                <a:spcPct val="0"/>
              </a:spcAft>
              <a:buFont typeface="Wingdings" panose="05000000000000000000" pitchFamily="2" charset="2"/>
              <a:buChar char="§"/>
            </a:pPr>
            <a:r>
              <a:rPr lang="es-MX" altLang="es-MX" b="1" dirty="0">
                <a:solidFill>
                  <a:srgbClr val="002060"/>
                </a:solidFill>
                <a:latin typeface="Montserrat" panose="00000500000000000000" pitchFamily="2" charset="0"/>
                <a:cs typeface="Arial" panose="020B0604020202020204" pitchFamily="34" charset="0"/>
              </a:rPr>
              <a:t>La INSTANCIA EJECUTORA (IE) </a:t>
            </a:r>
            <a:r>
              <a:rPr lang="es-MX" b="1" dirty="0">
                <a:solidFill>
                  <a:srgbClr val="002060"/>
                </a:solidFill>
                <a:latin typeface="Montserrat" panose="00000500000000000000" pitchFamily="2" charset="0"/>
                <a:cs typeface="Arial" panose="020B0604020202020204" pitchFamily="34" charset="0"/>
              </a:rPr>
              <a:t> deberá de  proporcionar toda la información NECESARIA de CS a los integrantes del COMITÉ y en caso necesario a los beneficiarios que así lo soliciten.</a:t>
            </a:r>
            <a:endParaRPr lang="es-MX" altLang="es-MX" b="1" dirty="0">
              <a:solidFill>
                <a:srgbClr val="002060"/>
              </a:solidFill>
              <a:latin typeface="Montserrat" panose="00000500000000000000" pitchFamily="2" charset="0"/>
              <a:cs typeface="Arial" panose="020B0604020202020204" pitchFamily="34" charset="0"/>
            </a:endParaRPr>
          </a:p>
        </p:txBody>
      </p:sp>
      <p:grpSp>
        <p:nvGrpSpPr>
          <p:cNvPr id="14" name="Grupo 13"/>
          <p:cNvGrpSpPr/>
          <p:nvPr/>
        </p:nvGrpSpPr>
        <p:grpSpPr>
          <a:xfrm>
            <a:off x="343949" y="56015"/>
            <a:ext cx="7933765" cy="830465"/>
            <a:chOff x="343949" y="56015"/>
            <a:chExt cx="7933765" cy="830465"/>
          </a:xfrm>
        </p:grpSpPr>
        <p:pic>
          <p:nvPicPr>
            <p:cNvPr id="16" name="Imagen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7" name="Imagen 16"/>
            <p:cNvPicPr>
              <a:picLocks noChangeAspect="1"/>
            </p:cNvPicPr>
            <p:nvPr/>
          </p:nvPicPr>
          <p:blipFill>
            <a:blip r:embed="rId8"/>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172677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0" name="CuadroTexto 9">
            <a:extLst>
              <a:ext uri="{FF2B5EF4-FFF2-40B4-BE49-F238E27FC236}">
                <a16:creationId xmlns:a16="http://schemas.microsoft.com/office/drawing/2014/main" id="{E216F007-E973-4680-87F3-9C5B15A43320}"/>
              </a:ext>
            </a:extLst>
          </p:cNvPr>
          <p:cNvSpPr txBox="1"/>
          <p:nvPr/>
        </p:nvSpPr>
        <p:spPr>
          <a:xfrm>
            <a:off x="952150" y="2011133"/>
            <a:ext cx="7452509" cy="4154984"/>
          </a:xfrm>
          <a:prstGeom prst="rect">
            <a:avLst/>
          </a:prstGeom>
          <a:solidFill>
            <a:srgbClr val="990033"/>
          </a:solidFill>
          <a:ln>
            <a:noFill/>
          </a:ln>
        </p:spPr>
        <p:txBody>
          <a:bodyPr wrap="square" rtlCol="0">
            <a:spAutoFit/>
          </a:bodyPr>
          <a:lstStyle/>
          <a:p>
            <a:pPr algn="just" defTabSz="914400"/>
            <a:r>
              <a:rPr lang="es-MX" sz="2200" b="1" dirty="0">
                <a:solidFill>
                  <a:schemeClr val="bg1"/>
                </a:solidFill>
                <a:latin typeface="Montserrat" panose="00000500000000000000" pitchFamily="2" charset="0"/>
                <a:cs typeface="Arial" panose="020B0604020202020204" pitchFamily="34" charset="0"/>
              </a:rPr>
              <a:t>Conocer los criterios generales para el cumplimiento de las disposiciones en materia de la promoción y operación de la Contraloría Social (CS), para que los Enlaces de Contraloría Social de las Instancias Ejecutoras (IE) participantes coadyuven para que los comités vigilen la correcta aplicación de los recursos públicos federales, asignados a las Instancias </a:t>
            </a:r>
            <a:r>
              <a:rPr lang="es-MX" sz="2000" b="1" dirty="0">
                <a:solidFill>
                  <a:schemeClr val="bg1"/>
                </a:solidFill>
                <a:latin typeface="Montserrat" panose="00000500000000000000" pitchFamily="2" charset="0"/>
                <a:cs typeface="Arial" panose="020B0604020202020204" pitchFamily="34" charset="0"/>
              </a:rPr>
              <a:t>Ejecutoras</a:t>
            </a:r>
            <a:r>
              <a:rPr lang="es-MX" sz="2200" b="1" dirty="0">
                <a:solidFill>
                  <a:schemeClr val="bg1"/>
                </a:solidFill>
                <a:latin typeface="Montserrat" panose="00000500000000000000" pitchFamily="2" charset="0"/>
                <a:cs typeface="Arial" panose="020B0604020202020204" pitchFamily="34" charset="0"/>
              </a:rPr>
              <a:t> beneficiadas con el  Programa para el Desarrollo Profesional Docente</a:t>
            </a:r>
            <a:r>
              <a:rPr lang="es-ES" sz="2200" b="1" dirty="0">
                <a:solidFill>
                  <a:schemeClr val="bg1"/>
                </a:solidFill>
                <a:latin typeface="Montserrat" panose="00000500000000000000" pitchFamily="2" charset="0"/>
                <a:cs typeface="Arial" panose="020B0604020202020204" pitchFamily="34" charset="0"/>
              </a:rPr>
              <a:t> en el año 2023.</a:t>
            </a:r>
            <a:endParaRPr lang="es-MX" sz="2200" b="1" dirty="0">
              <a:solidFill>
                <a:schemeClr val="bg1"/>
              </a:solidFill>
              <a:latin typeface="Montserrat" panose="00000500000000000000" pitchFamily="2" charset="0"/>
              <a:cs typeface="Arial" panose="020B0604020202020204" pitchFamily="34" charset="0"/>
            </a:endParaRPr>
          </a:p>
        </p:txBody>
      </p:sp>
      <p:sp>
        <p:nvSpPr>
          <p:cNvPr id="12" name="object 3">
            <a:extLst>
              <a:ext uri="{FF2B5EF4-FFF2-40B4-BE49-F238E27FC236}">
                <a16:creationId xmlns:a16="http://schemas.microsoft.com/office/drawing/2014/main" id="{CC9E93DB-5750-40B3-8A1F-01D55EE4DCF2}"/>
              </a:ext>
            </a:extLst>
          </p:cNvPr>
          <p:cNvSpPr/>
          <p:nvPr/>
        </p:nvSpPr>
        <p:spPr>
          <a:xfrm>
            <a:off x="952150" y="1178766"/>
            <a:ext cx="4404220" cy="674654"/>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DAC803E4-C7BB-49B6-A38A-9CA519E961B1}"/>
              </a:ext>
            </a:extLst>
          </p:cNvPr>
          <p:cNvSpPr txBox="1">
            <a:spLocks/>
          </p:cNvSpPr>
          <p:nvPr/>
        </p:nvSpPr>
        <p:spPr>
          <a:xfrm>
            <a:off x="1094603" y="1336479"/>
            <a:ext cx="435824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49" dirty="0">
                <a:solidFill>
                  <a:schemeClr val="bg1"/>
                </a:solidFill>
                <a:latin typeface="Montserrat" panose="00000500000000000000" pitchFamily="2" charset="0"/>
                <a:cs typeface="Verdana"/>
              </a:rPr>
              <a:t>Objetivo de la capacitación:</a:t>
            </a:r>
            <a:endParaRPr lang="es-MX" sz="2400" b="1" dirty="0">
              <a:solidFill>
                <a:schemeClr val="bg1"/>
              </a:solidFill>
              <a:latin typeface="Montserrat" panose="00000500000000000000" pitchFamily="2" charset="0"/>
              <a:cs typeface="Verdana"/>
            </a:endParaRPr>
          </a:p>
        </p:txBody>
      </p:sp>
      <p:pic>
        <p:nvPicPr>
          <p:cNvPr id="3" name="Imagen 2" descr="Un dibujo de una persona&#10;&#10;Descripción generada automáticamente con confianza media">
            <a:extLst>
              <a:ext uri="{FF2B5EF4-FFF2-40B4-BE49-F238E27FC236}">
                <a16:creationId xmlns:a16="http://schemas.microsoft.com/office/drawing/2014/main" id="{56D98BE0-A1C6-6219-B38E-4FA38F995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4" name="Imagen 3" descr="Logotipo&#10;&#10;Descripción generada automáticamente con confianza baja">
            <a:extLst>
              <a:ext uri="{FF2B5EF4-FFF2-40B4-BE49-F238E27FC236}">
                <a16:creationId xmlns:a16="http://schemas.microsoft.com/office/drawing/2014/main" id="{54EB392F-6624-783D-2949-4F6EA6AD019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2" name="CuadroTexto 1">
            <a:extLst>
              <a:ext uri="{FF2B5EF4-FFF2-40B4-BE49-F238E27FC236}">
                <a16:creationId xmlns:a16="http://schemas.microsoft.com/office/drawing/2014/main" id="{A2E0ABF2-B4FE-4AEB-9454-36E4D590F61F}"/>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grpSp>
        <p:nvGrpSpPr>
          <p:cNvPr id="11" name="Grupo 10"/>
          <p:cNvGrpSpPr/>
          <p:nvPr/>
        </p:nvGrpSpPr>
        <p:grpSpPr>
          <a:xfrm>
            <a:off x="470894" y="181025"/>
            <a:ext cx="7933765" cy="830465"/>
            <a:chOff x="343949" y="56015"/>
            <a:chExt cx="7933765" cy="830465"/>
          </a:xfrm>
        </p:grpSpPr>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5" name="Imagen 14"/>
            <p:cNvPicPr>
              <a:picLocks noChangeAspect="1"/>
            </p:cNvPicPr>
            <p:nvPr/>
          </p:nvPicPr>
          <p:blipFill>
            <a:blip r:embed="rId6"/>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4274796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7" name="Rectángulo 6">
            <a:extLst>
              <a:ext uri="{FF2B5EF4-FFF2-40B4-BE49-F238E27FC236}">
                <a16:creationId xmlns:a16="http://schemas.microsoft.com/office/drawing/2014/main" id="{C4C9770E-AD77-130D-4917-04E5A73D3D30}"/>
              </a:ext>
            </a:extLst>
          </p:cNvPr>
          <p:cNvSpPr/>
          <p:nvPr/>
        </p:nvSpPr>
        <p:spPr>
          <a:xfrm>
            <a:off x="397379" y="1029796"/>
            <a:ext cx="5272054" cy="4833257"/>
          </a:xfrm>
          <a:prstGeom prst="rect">
            <a:avLst/>
          </a:prstGeom>
          <a:solidFill>
            <a:srgbClr val="285C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0D305D80-D8F1-3563-F546-4FA14F6A83DA}"/>
              </a:ext>
            </a:extLst>
          </p:cNvPr>
          <p:cNvSpPr txBox="1"/>
          <p:nvPr/>
        </p:nvSpPr>
        <p:spPr>
          <a:xfrm>
            <a:off x="593536" y="1199655"/>
            <a:ext cx="4879740" cy="4493538"/>
          </a:xfrm>
          <a:prstGeom prst="rect">
            <a:avLst/>
          </a:prstGeom>
          <a:noFill/>
        </p:spPr>
        <p:txBody>
          <a:bodyPr wrap="square" rtlCol="0">
            <a:spAutoFit/>
          </a:bodyPr>
          <a:lstStyle/>
          <a:p>
            <a:r>
              <a:rPr lang="es-MX" sz="2000" b="1" dirty="0">
                <a:solidFill>
                  <a:schemeClr val="bg1"/>
                </a:solidFill>
                <a:latin typeface="Montserrat" panose="00000500000000000000" pitchFamily="2" charset="0"/>
              </a:rPr>
              <a:t>¿Qué es la Contraloría Social?</a:t>
            </a:r>
          </a:p>
          <a:p>
            <a:pPr algn="just"/>
            <a:endParaRPr lang="es-MX" b="1" dirty="0">
              <a:solidFill>
                <a:schemeClr val="bg1"/>
              </a:solidFill>
              <a:latin typeface="Montserrat" panose="00000500000000000000" pitchFamily="2" charset="0"/>
            </a:endParaRPr>
          </a:p>
          <a:p>
            <a:pPr algn="just"/>
            <a:r>
              <a:rPr lang="es-MX" b="1" dirty="0">
                <a:solidFill>
                  <a:schemeClr val="bg1"/>
                </a:solidFill>
                <a:latin typeface="Montserrat" panose="00000500000000000000" pitchFamily="2" charset="0"/>
              </a:rPr>
              <a:t>Conforme al artículo 69 de la Ley General de Desarrollo Social, se define como:</a:t>
            </a:r>
          </a:p>
          <a:p>
            <a:pPr algn="just"/>
            <a:endParaRPr lang="es-MX" dirty="0">
              <a:solidFill>
                <a:schemeClr val="bg1"/>
              </a:solidFill>
              <a:latin typeface="Montserrat" panose="00000500000000000000" pitchFamily="2" charset="0"/>
            </a:endParaRPr>
          </a:p>
          <a:p>
            <a:pPr algn="just"/>
            <a:r>
              <a:rPr lang="es-MX" sz="2200" dirty="0">
                <a:solidFill>
                  <a:schemeClr val="bg1"/>
                </a:solidFill>
              </a:rPr>
              <a:t>El  mecanismo con el que cuenta la población beneficiara de programas federales de desarrollo social, para que participe en la vigilancia del ejercicio de los recursos públicos y en la verificación del cumplimiento de las metas y objetivos a través de los Comités de Contraloría Social.</a:t>
            </a:r>
            <a:endParaRPr lang="es-MX" sz="2200" dirty="0">
              <a:latin typeface="Montserrat" panose="00000500000000000000" pitchFamily="2" charset="0"/>
            </a:endParaRPr>
          </a:p>
        </p:txBody>
      </p:sp>
      <mc:AlternateContent xmlns:mc="http://schemas.openxmlformats.org/markup-compatibility/2006">
        <mc:Choice xmlns:am3d="http://schemas.microsoft.com/office/drawing/2017/model3d" Requires="am3d">
          <p:graphicFrame>
            <p:nvGraphicFramePr>
              <p:cNvPr id="9" name="Modelo 3D 8" descr="Grupo">
                <a:extLst>
                  <a:ext uri="{FF2B5EF4-FFF2-40B4-BE49-F238E27FC236}">
                    <a16:creationId xmlns:a16="http://schemas.microsoft.com/office/drawing/2014/main" id="{FA14BE6E-76F0-8133-A14F-7B47CAA514BA}"/>
                  </a:ext>
                </a:extLst>
              </p:cNvPr>
              <p:cNvGraphicFramePr>
                <a:graphicFrameLocks noChangeAspect="1"/>
              </p:cNvGraphicFramePr>
              <p:nvPr>
                <p:extLst>
                  <p:ext uri="{D42A27DB-BD31-4B8C-83A1-F6EECF244321}">
                    <p14:modId xmlns:p14="http://schemas.microsoft.com/office/powerpoint/2010/main" val="3368208657"/>
                  </p:ext>
                </p:extLst>
              </p:nvPr>
            </p:nvGraphicFramePr>
            <p:xfrm>
              <a:off x="5955145" y="1442795"/>
              <a:ext cx="2960686" cy="3692731"/>
            </p:xfrm>
            <a:graphic>
              <a:graphicData uri="http://schemas.microsoft.com/office/drawing/2017/model3d">
                <am3d:model3d r:embed="rId5">
                  <am3d:spPr>
                    <a:xfrm>
                      <a:off x="0" y="0"/>
                      <a:ext cx="2960686" cy="3692731"/>
                    </a:xfrm>
                    <a:prstGeom prst="rect">
                      <a:avLst/>
                    </a:prstGeom>
                  </am3d:spPr>
                  <am3d:camera>
                    <am3d:pos x="0" y="0" z="67562836"/>
                    <am3d:up dx="0" dy="36000000" dz="0"/>
                    <am3d:lookAt x="0" y="0" z="0"/>
                    <am3d:perspective fov="2700000"/>
                  </am3d:camera>
                  <am3d:trans>
                    <am3d:meterPerModelUnit n="117406" d="1000000"/>
                    <am3d:preTrans dx="0" dy="-4526626" dz="0"/>
                    <am3d:scale>
                      <am3d:sx n="1000000" d="1000000"/>
                      <am3d:sy n="1000000" d="1000000"/>
                      <am3d:sz n="1000000" d="1000000"/>
                    </am3d:scale>
                    <am3d:rot ax="923335"/>
                    <am3d:postTrans dx="0" dy="0" dz="0"/>
                  </am3d:trans>
                  <am3d:raster rName="Office3DRenderer" rVer="16.0.8326">
                    <am3d:blip r:embed="rId6"/>
                  </am3d:raster>
                  <am3d:objViewport viewportSz="424163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Grupo">
                <a:extLst>
                  <a:ext uri="{FF2B5EF4-FFF2-40B4-BE49-F238E27FC236}">
                    <a16:creationId xmlns:a16="http://schemas.microsoft.com/office/drawing/2014/main" id="{FA14BE6E-76F0-8133-A14F-7B47CAA514BA}"/>
                  </a:ext>
                </a:extLst>
              </p:cNvPr>
              <p:cNvPicPr>
                <a:picLocks noGrp="1" noRot="1" noChangeAspect="1" noMove="1" noResize="1" noEditPoints="1" noAdjustHandles="1" noChangeArrowheads="1" noChangeShapeType="1" noCrop="1"/>
              </p:cNvPicPr>
              <p:nvPr/>
            </p:nvPicPr>
            <p:blipFill>
              <a:blip r:embed="rId6"/>
              <a:stretch>
                <a:fillRect/>
              </a:stretch>
            </p:blipFill>
            <p:spPr>
              <a:xfrm>
                <a:off x="5955145" y="1442795"/>
                <a:ext cx="2960686" cy="3692731"/>
              </a:xfrm>
              <a:prstGeom prst="rect">
                <a:avLst/>
              </a:prstGeom>
            </p:spPr>
          </p:pic>
        </mc:Fallback>
      </mc:AlternateContent>
      <p:sp>
        <p:nvSpPr>
          <p:cNvPr id="2" name="CuadroTexto 1">
            <a:extLst>
              <a:ext uri="{FF2B5EF4-FFF2-40B4-BE49-F238E27FC236}">
                <a16:creationId xmlns:a16="http://schemas.microsoft.com/office/drawing/2014/main" id="{A3E2F3C3-F04E-DA35-548B-96202B7D53F3}"/>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grpSp>
        <p:nvGrpSpPr>
          <p:cNvPr id="11" name="Grupo 10"/>
          <p:cNvGrpSpPr/>
          <p:nvPr/>
        </p:nvGrpSpPr>
        <p:grpSpPr>
          <a:xfrm>
            <a:off x="470894" y="149943"/>
            <a:ext cx="7933765" cy="830465"/>
            <a:chOff x="343949" y="56015"/>
            <a:chExt cx="7933765" cy="830465"/>
          </a:xfrm>
        </p:grpSpPr>
        <p:pic>
          <p:nvPicPr>
            <p:cNvPr id="12" name="Imagen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3" name="Imagen 12"/>
            <p:cNvPicPr>
              <a:picLocks noChangeAspect="1"/>
            </p:cNvPicPr>
            <p:nvPr/>
          </p:nvPicPr>
          <p:blipFill>
            <a:blip r:embed="rId8"/>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37024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52463"/>
            <a:ext cx="9172630" cy="6885296"/>
          </a:xfrm>
          <a:prstGeom prst="rect">
            <a:avLst/>
          </a:prstGeom>
        </p:spPr>
      </p:pic>
      <p:pic>
        <p:nvPicPr>
          <p:cNvPr id="2" name="Imagen 1" descr="Logotipo&#10;&#10;Descripción generada automáticamente con confianza baja">
            <a:extLst>
              <a:ext uri="{FF2B5EF4-FFF2-40B4-BE49-F238E27FC236}">
                <a16:creationId xmlns:a16="http://schemas.microsoft.com/office/drawing/2014/main" id="{CA066D47-CDD3-3C24-6ACB-EA3110FE97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36CAD6FF-9EDA-8594-6C84-7AD300D5CD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3" name="CuadroTexto 2">
            <a:extLst>
              <a:ext uri="{FF2B5EF4-FFF2-40B4-BE49-F238E27FC236}">
                <a16:creationId xmlns:a16="http://schemas.microsoft.com/office/drawing/2014/main" id="{716D71CA-3D24-8EB8-BCE9-DF002C80EC57}"/>
              </a:ext>
            </a:extLst>
          </p:cNvPr>
          <p:cNvSpPr txBox="1"/>
          <p:nvPr/>
        </p:nvSpPr>
        <p:spPr>
          <a:xfrm>
            <a:off x="998128" y="872197"/>
            <a:ext cx="6740412" cy="830997"/>
          </a:xfrm>
          <a:prstGeom prst="rect">
            <a:avLst/>
          </a:prstGeom>
          <a:solidFill>
            <a:srgbClr val="990033"/>
          </a:solidFill>
        </p:spPr>
        <p:txBody>
          <a:bodyPr wrap="square" rtlCol="0">
            <a:spAutoFit/>
          </a:bodyPr>
          <a:lstStyle/>
          <a:p>
            <a:pPr algn="ctr"/>
            <a:r>
              <a:rPr lang="es-MX" sz="1800" b="1" i="0" u="none" strike="noStrike" baseline="0" dirty="0">
                <a:latin typeface="SourceSansPro-Bold"/>
              </a:rPr>
              <a:t> </a:t>
            </a:r>
            <a:r>
              <a:rPr lang="es-MX" sz="2400" b="1" dirty="0">
                <a:solidFill>
                  <a:srgbClr val="FFFFFF"/>
                </a:solidFill>
                <a:latin typeface="SourceSansPro-Bold"/>
              </a:rPr>
              <a:t>Algunos c</a:t>
            </a:r>
            <a:r>
              <a:rPr lang="es-MX" sz="2400" b="1" i="0" u="none" strike="noStrike" baseline="0" dirty="0">
                <a:solidFill>
                  <a:srgbClr val="FFFFFF"/>
                </a:solidFill>
                <a:latin typeface="SourceSansPro-Bold"/>
              </a:rPr>
              <a:t>onceptos utilizados en Contraloría Social para el Programa presupuestarios S247</a:t>
            </a:r>
            <a:endParaRPr lang="es-MX" sz="2400" dirty="0">
              <a:solidFill>
                <a:schemeClr val="bg1"/>
              </a:solidFill>
            </a:endParaRPr>
          </a:p>
        </p:txBody>
      </p:sp>
      <p:sp>
        <p:nvSpPr>
          <p:cNvPr id="5" name="CuadroTexto 4">
            <a:extLst>
              <a:ext uri="{FF2B5EF4-FFF2-40B4-BE49-F238E27FC236}">
                <a16:creationId xmlns:a16="http://schemas.microsoft.com/office/drawing/2014/main" id="{3FB274B6-2AAF-EEB9-BFF1-6F1C50088817}"/>
              </a:ext>
            </a:extLst>
          </p:cNvPr>
          <p:cNvSpPr txBox="1"/>
          <p:nvPr/>
        </p:nvSpPr>
        <p:spPr>
          <a:xfrm>
            <a:off x="785313" y="1757482"/>
            <a:ext cx="6781555" cy="877163"/>
          </a:xfrm>
          <a:prstGeom prst="rect">
            <a:avLst/>
          </a:prstGeom>
          <a:solidFill>
            <a:schemeClr val="accent6">
              <a:lumMod val="60000"/>
              <a:lumOff val="40000"/>
            </a:schemeClr>
          </a:solidFill>
        </p:spPr>
        <p:txBody>
          <a:bodyPr wrap="square" rtlCol="0">
            <a:spAutoFit/>
          </a:bodyPr>
          <a:lstStyle/>
          <a:p>
            <a:pPr algn="just"/>
            <a:r>
              <a:rPr lang="es-MX" sz="1700" b="1" i="0" u="none" strike="noStrike" baseline="0" dirty="0">
                <a:latin typeface="T3Font_34"/>
              </a:rPr>
              <a:t>Instancia Normativa</a:t>
            </a:r>
            <a:r>
              <a:rPr lang="es-MX" sz="1700" b="1" i="0" u="none" strike="noStrike" baseline="0" dirty="0">
                <a:latin typeface="T3Font_35"/>
              </a:rPr>
              <a:t>: </a:t>
            </a:r>
            <a:r>
              <a:rPr lang="es-MX" sz="1700" b="0" i="0" u="none" strike="noStrike" baseline="0" dirty="0">
                <a:latin typeface="T3Font_35"/>
              </a:rPr>
              <a:t>a la Dirección General de Universidades Tecnológicas y Politécnicas; Unidad Administrativa que opera el Programa a nivel federal.</a:t>
            </a:r>
            <a:endParaRPr lang="es-MX" sz="1700" dirty="0"/>
          </a:p>
        </p:txBody>
      </p:sp>
      <p:sp>
        <p:nvSpPr>
          <p:cNvPr id="7" name="CuadroTexto 6">
            <a:extLst>
              <a:ext uri="{FF2B5EF4-FFF2-40B4-BE49-F238E27FC236}">
                <a16:creationId xmlns:a16="http://schemas.microsoft.com/office/drawing/2014/main" id="{A29F333E-6D0C-185E-DA23-23CFCA2E0F21}"/>
              </a:ext>
            </a:extLst>
          </p:cNvPr>
          <p:cNvSpPr txBox="1"/>
          <p:nvPr/>
        </p:nvSpPr>
        <p:spPr>
          <a:xfrm>
            <a:off x="2705331" y="2702919"/>
            <a:ext cx="6178364" cy="877163"/>
          </a:xfrm>
          <a:prstGeom prst="rect">
            <a:avLst/>
          </a:prstGeom>
          <a:solidFill>
            <a:schemeClr val="accent4">
              <a:lumMod val="40000"/>
              <a:lumOff val="60000"/>
            </a:schemeClr>
          </a:solidFill>
        </p:spPr>
        <p:txBody>
          <a:bodyPr wrap="square" rtlCol="0">
            <a:spAutoFit/>
          </a:bodyPr>
          <a:lstStyle/>
          <a:p>
            <a:pPr algn="just"/>
            <a:r>
              <a:rPr lang="es-MX" sz="1700" b="1" i="0" u="none" strike="noStrike" baseline="0" dirty="0">
                <a:latin typeface="T3Font_34"/>
              </a:rPr>
              <a:t>Enlace o Responsable de la Contraloría Social </a:t>
            </a:r>
            <a:r>
              <a:rPr lang="es-MX" sz="1700" b="1" i="0" u="none" strike="noStrike" baseline="0" dirty="0">
                <a:latin typeface="T3Font_35"/>
              </a:rPr>
              <a:t>: </a:t>
            </a:r>
            <a:r>
              <a:rPr lang="es-MX" sz="1700" dirty="0">
                <a:latin typeface="T3Font_35"/>
              </a:rPr>
              <a:t>Son las personas que apoyan para que las actividades de Contraloría Social se realicen en </a:t>
            </a:r>
            <a:r>
              <a:rPr lang="es-MX" sz="1700" b="0" i="0" u="none" strike="noStrike" baseline="0" dirty="0">
                <a:latin typeface="T3Font_35"/>
              </a:rPr>
              <a:t> las Universidades beneficiadas.</a:t>
            </a:r>
            <a:endParaRPr lang="es-MX" sz="1700" dirty="0"/>
          </a:p>
        </p:txBody>
      </p:sp>
      <p:sp>
        <p:nvSpPr>
          <p:cNvPr id="8" name="CuadroTexto 7">
            <a:extLst>
              <a:ext uri="{FF2B5EF4-FFF2-40B4-BE49-F238E27FC236}">
                <a16:creationId xmlns:a16="http://schemas.microsoft.com/office/drawing/2014/main" id="{E710D002-D155-582F-CB49-E19D2C97D95A}"/>
              </a:ext>
            </a:extLst>
          </p:cNvPr>
          <p:cNvSpPr txBox="1"/>
          <p:nvPr/>
        </p:nvSpPr>
        <p:spPr>
          <a:xfrm>
            <a:off x="306563" y="3642161"/>
            <a:ext cx="6870583" cy="877163"/>
          </a:xfrm>
          <a:prstGeom prst="rect">
            <a:avLst/>
          </a:prstGeom>
          <a:solidFill>
            <a:schemeClr val="accent1">
              <a:lumMod val="60000"/>
              <a:lumOff val="40000"/>
            </a:schemeClr>
          </a:solidFill>
        </p:spPr>
        <p:txBody>
          <a:bodyPr wrap="square" rtlCol="0">
            <a:spAutoFit/>
          </a:bodyPr>
          <a:lstStyle/>
          <a:p>
            <a:pPr algn="l"/>
            <a:r>
              <a:rPr lang="es-MX" sz="1700" b="1" i="0" u="none" strike="noStrike" baseline="0" dirty="0">
                <a:latin typeface="T3Font_34"/>
              </a:rPr>
              <a:t>Instancia Ejecutora</a:t>
            </a:r>
            <a:r>
              <a:rPr lang="es-MX" sz="1700" b="1" i="0" u="none" strike="noStrike" baseline="0" dirty="0">
                <a:latin typeface="T3Font_35"/>
              </a:rPr>
              <a:t>:</a:t>
            </a:r>
            <a:r>
              <a:rPr lang="es-MX" sz="1700" b="0" i="0" u="none" strike="noStrike" baseline="0" dirty="0">
                <a:latin typeface="T3Font_35"/>
              </a:rPr>
              <a:t> A las Instituciones Públicas de Educación Superior (IPES) que recibieron recursos del Programa en el ejercicio </a:t>
            </a:r>
            <a:r>
              <a:rPr lang="es-MX" sz="1700" dirty="0">
                <a:latin typeface="T3Font_35"/>
              </a:rPr>
              <a:t>(Universidades Tecnológicas y Politécnicas</a:t>
            </a:r>
            <a:endParaRPr lang="es-MX" sz="1700" dirty="0"/>
          </a:p>
        </p:txBody>
      </p:sp>
      <p:sp>
        <p:nvSpPr>
          <p:cNvPr id="9" name="CuadroTexto 8">
            <a:extLst>
              <a:ext uri="{FF2B5EF4-FFF2-40B4-BE49-F238E27FC236}">
                <a16:creationId xmlns:a16="http://schemas.microsoft.com/office/drawing/2014/main" id="{422BA3BE-5DFB-EA7D-5F04-C1F0D6EA827B}"/>
              </a:ext>
            </a:extLst>
          </p:cNvPr>
          <p:cNvSpPr txBox="1"/>
          <p:nvPr/>
        </p:nvSpPr>
        <p:spPr>
          <a:xfrm>
            <a:off x="2202111" y="4543855"/>
            <a:ext cx="6597940" cy="1831271"/>
          </a:xfrm>
          <a:prstGeom prst="rect">
            <a:avLst/>
          </a:prstGeom>
          <a:solidFill>
            <a:schemeClr val="accent2">
              <a:lumMod val="40000"/>
              <a:lumOff val="60000"/>
            </a:schemeClr>
          </a:solidFill>
        </p:spPr>
        <p:txBody>
          <a:bodyPr wrap="square" rtlCol="0">
            <a:spAutoFit/>
          </a:bodyPr>
          <a:lstStyle/>
          <a:p>
            <a:pPr algn="just"/>
            <a:r>
              <a:rPr lang="es-MX" sz="1600" b="1" i="0" u="none" strike="noStrike" baseline="0" dirty="0">
                <a:latin typeface="SourceSansPro-Bold"/>
              </a:rPr>
              <a:t>Enlaces de Contraloría Social</a:t>
            </a:r>
            <a:r>
              <a:rPr lang="es-MX" sz="1600" b="0" i="0" u="none" strike="noStrike" baseline="0" dirty="0">
                <a:latin typeface="SourceSansPro-Regular"/>
              </a:rPr>
              <a:t>: A los representantes de cada una de las Instancias; designada de manera oficial, funge como principal vínculo para la transmisión de información, asesoría, resolución de dudas y para desarrollar las funciones que se establecen en la Guía Operativa de CS y aquellas que se definan en la operación del Mecanismo con la aprobación de la Instancias Normativa e Instancia Ejecutora</a:t>
            </a:r>
            <a:r>
              <a:rPr lang="es-MX" sz="1700" b="0" i="0" u="none" strike="noStrike" baseline="0" dirty="0">
                <a:latin typeface="SourceSansPro-Regular"/>
              </a:rPr>
              <a:t>.</a:t>
            </a:r>
            <a:endParaRPr lang="es-MX" sz="1700" dirty="0"/>
          </a:p>
        </p:txBody>
      </p:sp>
      <p:pic>
        <p:nvPicPr>
          <p:cNvPr id="16" name="Picture 2" descr="Foco PNG Imágenes Transparentes - Pngtree">
            <a:extLst>
              <a:ext uri="{FF2B5EF4-FFF2-40B4-BE49-F238E27FC236}">
                <a16:creationId xmlns:a16="http://schemas.microsoft.com/office/drawing/2014/main" id="{A344D757-372C-8222-658A-29E00DB505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50" y="4681267"/>
            <a:ext cx="1602298" cy="14290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676.500+ Estrella Dorada Fotografías de stock, fotos e imágenes libres de  derechos - iStock | Forma de estrella, Estrella navidad, Estrellas">
            <a:extLst>
              <a:ext uri="{FF2B5EF4-FFF2-40B4-BE49-F238E27FC236}">
                <a16:creationId xmlns:a16="http://schemas.microsoft.com/office/drawing/2014/main" id="{42D2E553-4B9E-F676-DFE0-BD1B3270CA9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4465" y="1586066"/>
            <a:ext cx="1208015" cy="10570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ersonas Con Enlaces Atómicos PNG , Personas, Vector, Vector De Personas  PNG y Vector para Descargar Gratis | Pngtree">
            <a:extLst>
              <a:ext uri="{FF2B5EF4-FFF2-40B4-BE49-F238E27FC236}">
                <a16:creationId xmlns:a16="http://schemas.microsoft.com/office/drawing/2014/main" id="{9D9135BE-AD90-BF6A-E653-74C3DEED066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8129" y="2688933"/>
            <a:ext cx="1157842" cy="9532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Las mejores universidades de América Latina son...">
            <a:extLst>
              <a:ext uri="{FF2B5EF4-FFF2-40B4-BE49-F238E27FC236}">
                <a16:creationId xmlns:a16="http://schemas.microsoft.com/office/drawing/2014/main" id="{9AB05353-C20A-A24F-258F-46DF9F27CB0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4589" y="3647194"/>
            <a:ext cx="981512" cy="81851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upo 16"/>
          <p:cNvGrpSpPr/>
          <p:nvPr/>
        </p:nvGrpSpPr>
        <p:grpSpPr>
          <a:xfrm>
            <a:off x="401451" y="41732"/>
            <a:ext cx="7933765" cy="830465"/>
            <a:chOff x="343949" y="56015"/>
            <a:chExt cx="7933765" cy="830465"/>
          </a:xfrm>
        </p:grpSpPr>
        <p:pic>
          <p:nvPicPr>
            <p:cNvPr id="18" name="Imagen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9" name="Imagen 18"/>
            <p:cNvPicPr>
              <a:picLocks noChangeAspect="1"/>
            </p:cNvPicPr>
            <p:nvPr/>
          </p:nvPicPr>
          <p:blipFill>
            <a:blip r:embed="rId10"/>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345003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0" y="0"/>
            <a:ext cx="9172630" cy="6885296"/>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1560352" y="911769"/>
            <a:ext cx="6158690" cy="728905"/>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1840619" y="990896"/>
            <a:ext cx="5598155"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rPr>
              <a:t>Principales actores que intervienen  en  la Contraloría Social</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graphicFrame>
        <p:nvGraphicFramePr>
          <p:cNvPr id="7" name="Diagrama 6">
            <a:extLst>
              <a:ext uri="{FF2B5EF4-FFF2-40B4-BE49-F238E27FC236}">
                <a16:creationId xmlns:a16="http://schemas.microsoft.com/office/drawing/2014/main" id="{7FCFA552-A17B-E70F-391B-402FA9CB0A9C}"/>
              </a:ext>
            </a:extLst>
          </p:cNvPr>
          <p:cNvGraphicFramePr/>
          <p:nvPr>
            <p:extLst>
              <p:ext uri="{D42A27DB-BD31-4B8C-83A1-F6EECF244321}">
                <p14:modId xmlns:p14="http://schemas.microsoft.com/office/powerpoint/2010/main" val="1689648380"/>
              </p:ext>
            </p:extLst>
          </p:nvPr>
        </p:nvGraphicFramePr>
        <p:xfrm>
          <a:off x="460721" y="1712859"/>
          <a:ext cx="8456102" cy="44582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a:extLst>
              <a:ext uri="{FF2B5EF4-FFF2-40B4-BE49-F238E27FC236}">
                <a16:creationId xmlns:a16="http://schemas.microsoft.com/office/drawing/2014/main" id="{95C7EB42-216E-E77D-57FE-C3FC055BBBDB}"/>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grpSp>
        <p:nvGrpSpPr>
          <p:cNvPr id="11" name="Grupo 10"/>
          <p:cNvGrpSpPr/>
          <p:nvPr/>
        </p:nvGrpSpPr>
        <p:grpSpPr>
          <a:xfrm>
            <a:off x="470894" y="65803"/>
            <a:ext cx="7933765" cy="830465"/>
            <a:chOff x="343949" y="56015"/>
            <a:chExt cx="7933765" cy="830465"/>
          </a:xfrm>
        </p:grpSpPr>
        <p:pic>
          <p:nvPicPr>
            <p:cNvPr id="13" name="Imagen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5" name="Imagen 14"/>
            <p:cNvPicPr>
              <a:picLocks noChangeAspect="1"/>
            </p:cNvPicPr>
            <p:nvPr/>
          </p:nvPicPr>
          <p:blipFill>
            <a:blip r:embed="rId11"/>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3952397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0" y="0"/>
            <a:ext cx="9172630" cy="6885296"/>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1521577" y="915088"/>
            <a:ext cx="6158690" cy="728905"/>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1787237" y="1136231"/>
            <a:ext cx="5598155"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rPr>
              <a:t>Actividades de Seguimiento</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2" name="Picture 2" descr="Concepto de vigilancia y control de vectores. | Vector Premium">
            <a:extLst>
              <a:ext uri="{FF2B5EF4-FFF2-40B4-BE49-F238E27FC236}">
                <a16:creationId xmlns:a16="http://schemas.microsoft.com/office/drawing/2014/main" id="{D58E65F7-52EA-5C0F-726F-F6CE24681B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4672" y="2178598"/>
            <a:ext cx="2271189" cy="276836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0F34DC2B-CBA0-AF43-6055-F9969A3A5973}"/>
              </a:ext>
            </a:extLst>
          </p:cNvPr>
          <p:cNvSpPr/>
          <p:nvPr/>
        </p:nvSpPr>
        <p:spPr>
          <a:xfrm>
            <a:off x="354335" y="1699313"/>
            <a:ext cx="6071042" cy="43766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0C2A4F81-9794-3796-2456-E9ADB9D41F79}"/>
              </a:ext>
            </a:extLst>
          </p:cNvPr>
          <p:cNvSpPr txBox="1"/>
          <p:nvPr/>
        </p:nvSpPr>
        <p:spPr>
          <a:xfrm>
            <a:off x="354335" y="1840905"/>
            <a:ext cx="5759533" cy="4093428"/>
          </a:xfrm>
          <a:prstGeom prst="rect">
            <a:avLst/>
          </a:prstGeom>
          <a:noFill/>
        </p:spPr>
        <p:txBody>
          <a:bodyPr wrap="square" rtlCol="0">
            <a:spAutoFit/>
          </a:bodyPr>
          <a:lstStyle/>
          <a:p>
            <a:pPr marL="342900" indent="-342900" algn="just">
              <a:buFont typeface="Arial" panose="020B0604020202020204" pitchFamily="34" charset="0"/>
              <a:buChar char="•"/>
            </a:pPr>
            <a:r>
              <a:rPr lang="es-MX" sz="2600" b="1" dirty="0">
                <a:solidFill>
                  <a:schemeClr val="bg1"/>
                </a:solidFill>
                <a:latin typeface="Montserrat" panose="00000500000000000000" pitchFamily="2" charset="0"/>
              </a:rPr>
              <a:t>La Secretaría de la Función Pública, e Instancia Normativa son las Instancias responsables del seguimiento y de vigilar del cumplimiento de las actividades de Contraloría Social en las Instancias Ejecutoras.</a:t>
            </a:r>
          </a:p>
        </p:txBody>
      </p:sp>
      <p:sp>
        <p:nvSpPr>
          <p:cNvPr id="7" name="CuadroTexto 6">
            <a:extLst>
              <a:ext uri="{FF2B5EF4-FFF2-40B4-BE49-F238E27FC236}">
                <a16:creationId xmlns:a16="http://schemas.microsoft.com/office/drawing/2014/main" id="{75224A2A-CB5E-E941-1117-0D1D79169067}"/>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grpSp>
        <p:nvGrpSpPr>
          <p:cNvPr id="13" name="Grupo 12"/>
          <p:cNvGrpSpPr/>
          <p:nvPr/>
        </p:nvGrpSpPr>
        <p:grpSpPr>
          <a:xfrm>
            <a:off x="470894" y="96721"/>
            <a:ext cx="7933765" cy="830465"/>
            <a:chOff x="343949" y="56015"/>
            <a:chExt cx="7933765" cy="830465"/>
          </a:xfrm>
        </p:grpSpPr>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16" name="Imagen 15"/>
            <p:cNvPicPr>
              <a:picLocks noChangeAspect="1"/>
            </p:cNvPicPr>
            <p:nvPr/>
          </p:nvPicPr>
          <p:blipFill>
            <a:blip r:embed="rId7"/>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39669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1492070" y="966763"/>
            <a:ext cx="5741581" cy="631588"/>
          </a:xfrm>
          <a:prstGeom prst="rect">
            <a:avLst/>
          </a:prstGeom>
          <a:solidFill>
            <a:srgbClr val="691931"/>
          </a:solidFill>
        </p:spPr>
        <p:txBody>
          <a:bodyPr wrap="square" lIns="0" tIns="0" rIns="0" bIns="0" rtlCol="0"/>
          <a:lstStyle/>
          <a:p>
            <a:pPr algn="ctr"/>
            <a:endParaRPr sz="1350" dirty="0"/>
          </a:p>
        </p:txBody>
      </p:sp>
      <p:sp>
        <p:nvSpPr>
          <p:cNvPr id="13" name="object 8">
            <a:extLst>
              <a:ext uri="{FF2B5EF4-FFF2-40B4-BE49-F238E27FC236}">
                <a16:creationId xmlns:a16="http://schemas.microsoft.com/office/drawing/2014/main" id="{4F507B82-2245-4F7A-BB8C-33BF4C55786D}"/>
              </a:ext>
            </a:extLst>
          </p:cNvPr>
          <p:cNvSpPr txBox="1"/>
          <p:nvPr/>
        </p:nvSpPr>
        <p:spPr>
          <a:xfrm>
            <a:off x="900257" y="1952269"/>
            <a:ext cx="7424257" cy="2380460"/>
          </a:xfrm>
          <a:prstGeom prst="rect">
            <a:avLst/>
          </a:prstGeom>
        </p:spPr>
        <p:txBody>
          <a:bodyPr vert="horz" wrap="square" lIns="0" tIns="10478" rIns="0" bIns="0" rtlCol="0">
            <a:spAutoFit/>
          </a:bodyPr>
          <a:lstStyle/>
          <a:p>
            <a:pPr algn="just">
              <a:spcBef>
                <a:spcPts val="0"/>
              </a:spcBef>
              <a:defRPr/>
            </a:pPr>
            <a:r>
              <a:rPr lang="es-MX" altLang="es-MX" sz="2200" b="1" dirty="0">
                <a:latin typeface="Montserrat" panose="00000500000000000000" pitchFamily="2" charset="0"/>
              </a:rPr>
              <a:t>Los </a:t>
            </a:r>
            <a:r>
              <a:rPr lang="es-MX" sz="2200" b="1" dirty="0">
                <a:latin typeface="Montserrat" panose="00000500000000000000" pitchFamily="2" charset="0"/>
              </a:rPr>
              <a:t>documentos normativos de la Contraloría Social sirven para planear y operar a las actividades de Contraloría Social, así como generar acciones de vigilancia y seguimiento a los recursos autorizados de los programas sociales. Asimismo, éstos son elaborados por la Instancia Normativa (IN).</a:t>
            </a:r>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1607570" y="931697"/>
            <a:ext cx="5497905" cy="683649"/>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49" dirty="0">
                <a:solidFill>
                  <a:schemeClr val="bg1"/>
                </a:solidFill>
                <a:latin typeface="Montserrat" panose="00000500000000000000" pitchFamily="2" charset="0"/>
                <a:cs typeface="Verdana"/>
              </a:rPr>
              <a:t>Documentos de Contraloría Social</a:t>
            </a:r>
            <a:endParaRPr lang="es-MX" sz="2400" b="1" dirty="0">
              <a:solidFill>
                <a:schemeClr val="bg1"/>
              </a:solidFill>
              <a:latin typeface="Montserrat" panose="00000500000000000000" pitchFamily="2" charset="0"/>
              <a:cs typeface="Verdana"/>
            </a:endParaRPr>
          </a:p>
        </p:txBody>
      </p:sp>
      <p:grpSp>
        <p:nvGrpSpPr>
          <p:cNvPr id="18" name="Grupo 17">
            <a:extLst>
              <a:ext uri="{FF2B5EF4-FFF2-40B4-BE49-F238E27FC236}">
                <a16:creationId xmlns:a16="http://schemas.microsoft.com/office/drawing/2014/main" id="{C83F49C3-24A2-4F5C-8766-25749A78F639}"/>
              </a:ext>
            </a:extLst>
          </p:cNvPr>
          <p:cNvGrpSpPr/>
          <p:nvPr/>
        </p:nvGrpSpPr>
        <p:grpSpPr>
          <a:xfrm>
            <a:off x="982911" y="4530547"/>
            <a:ext cx="1507842" cy="1341947"/>
            <a:chOff x="1324598" y="2072099"/>
            <a:chExt cx="1645105" cy="1459666"/>
          </a:xfrm>
        </p:grpSpPr>
        <p:pic>
          <p:nvPicPr>
            <p:cNvPr id="19" name="Picture 2" descr="Libro antiguo imagen de archivo. Imagen de antigüedad - 51379083">
              <a:extLst>
                <a:ext uri="{FF2B5EF4-FFF2-40B4-BE49-F238E27FC236}">
                  <a16:creationId xmlns:a16="http://schemas.microsoft.com/office/drawing/2014/main" id="{F8C581FE-123B-4A4A-AC01-3368451DA00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694"/>
            <a:stretch/>
          </p:blipFill>
          <p:spPr bwMode="auto">
            <a:xfrm>
              <a:off x="1324598" y="2072099"/>
              <a:ext cx="1645105" cy="1459666"/>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4C9FF146-D0B7-4220-A8D4-3B948BD88FA2}"/>
                </a:ext>
              </a:extLst>
            </p:cNvPr>
            <p:cNvSpPr txBox="1"/>
            <p:nvPr/>
          </p:nvSpPr>
          <p:spPr>
            <a:xfrm rot="20316111">
              <a:off x="1629614" y="2290921"/>
              <a:ext cx="778986" cy="553998"/>
            </a:xfrm>
            <a:prstGeom prst="rect">
              <a:avLst/>
            </a:prstGeom>
            <a:noFill/>
          </p:spPr>
          <p:txBody>
            <a:bodyPr wrap="square" rtlCol="0">
              <a:spAutoFit/>
            </a:bodyPr>
            <a:lstStyle/>
            <a:p>
              <a:pPr algn="ctr"/>
              <a:r>
                <a:rPr lang="es-MX" sz="1000" b="1" dirty="0">
                  <a:solidFill>
                    <a:schemeClr val="bg1"/>
                  </a:solidFill>
                </a:rPr>
                <a:t>Esquema de CS </a:t>
              </a:r>
            </a:p>
            <a:p>
              <a:pPr algn="ctr"/>
              <a:r>
                <a:rPr lang="es-MX" sz="1000" b="1" dirty="0">
                  <a:solidFill>
                    <a:schemeClr val="bg1"/>
                  </a:solidFill>
                </a:rPr>
                <a:t>(ECS)</a:t>
              </a:r>
            </a:p>
          </p:txBody>
        </p:sp>
      </p:grpSp>
      <p:grpSp>
        <p:nvGrpSpPr>
          <p:cNvPr id="22" name="Grupo 21">
            <a:extLst>
              <a:ext uri="{FF2B5EF4-FFF2-40B4-BE49-F238E27FC236}">
                <a16:creationId xmlns:a16="http://schemas.microsoft.com/office/drawing/2014/main" id="{8E4A6894-18EB-4F69-8CF3-482BBE1F8C18}"/>
              </a:ext>
            </a:extLst>
          </p:cNvPr>
          <p:cNvGrpSpPr/>
          <p:nvPr/>
        </p:nvGrpSpPr>
        <p:grpSpPr>
          <a:xfrm>
            <a:off x="3601805" y="4530547"/>
            <a:ext cx="1590305" cy="1387661"/>
            <a:chOff x="3053593" y="2049216"/>
            <a:chExt cx="2097247" cy="1629091"/>
          </a:xfrm>
        </p:grpSpPr>
        <p:pic>
          <p:nvPicPr>
            <p:cNvPr id="23" name="Picture 4" descr="Sin título | Libros de artista">
              <a:extLst>
                <a:ext uri="{FF2B5EF4-FFF2-40B4-BE49-F238E27FC236}">
                  <a16:creationId xmlns:a16="http://schemas.microsoft.com/office/drawing/2014/main" id="{39640952-50E6-404C-9E53-105DD0AD32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3593" y="2049216"/>
              <a:ext cx="2097247" cy="1629091"/>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E2C492D3-2472-4878-A833-85127CFD7BB8}"/>
                </a:ext>
              </a:extLst>
            </p:cNvPr>
            <p:cNvSpPr txBox="1"/>
            <p:nvPr/>
          </p:nvSpPr>
          <p:spPr>
            <a:xfrm rot="252645">
              <a:off x="3567635" y="2321652"/>
              <a:ext cx="796911" cy="553998"/>
            </a:xfrm>
            <a:prstGeom prst="rect">
              <a:avLst/>
            </a:prstGeom>
            <a:noFill/>
          </p:spPr>
          <p:txBody>
            <a:bodyPr wrap="square" rtlCol="0">
              <a:spAutoFit/>
            </a:bodyPr>
            <a:lstStyle/>
            <a:p>
              <a:pPr algn="ctr"/>
              <a:r>
                <a:rPr lang="es-MX" sz="1000" dirty="0">
                  <a:solidFill>
                    <a:schemeClr val="bg1"/>
                  </a:solidFill>
                </a:rPr>
                <a:t>Guía Operativa de CS (GOSC)</a:t>
              </a:r>
            </a:p>
          </p:txBody>
        </p:sp>
      </p:grpSp>
      <mc:AlternateContent xmlns:mc="http://schemas.openxmlformats.org/markup-compatibility/2006">
        <mc:Choice xmlns:am3d="http://schemas.microsoft.com/office/drawing/2017/model3d" Requires="am3d">
          <p:graphicFrame>
            <p:nvGraphicFramePr>
              <p:cNvPr id="2" name="Modelo 3D 1" descr="Carpeta vacía">
                <a:extLst>
                  <a:ext uri="{FF2B5EF4-FFF2-40B4-BE49-F238E27FC236}">
                    <a16:creationId xmlns:a16="http://schemas.microsoft.com/office/drawing/2014/main" id="{A32C5595-CD66-488C-AE21-9FA088F9EB3B}"/>
                  </a:ext>
                </a:extLst>
              </p:cNvPr>
              <p:cNvGraphicFramePr/>
              <p:nvPr/>
            </p:nvGraphicFramePr>
            <p:xfrm rot="5400000">
              <a:off x="5951006" y="4574423"/>
              <a:ext cx="1675514" cy="1192127"/>
            </p:xfrm>
            <a:graphic>
              <a:graphicData uri="http://schemas.microsoft.com/office/drawing/2017/model3d">
                <am3d:model3d r:embed="rId5">
                  <am3d:spPr>
                    <a:xfrm rot="5400000">
                      <a:off x="0" y="0"/>
                      <a:ext cx="1675514" cy="1192127"/>
                    </a:xfrm>
                    <a:prstGeom prst="rect">
                      <a:avLst/>
                    </a:prstGeom>
                  </am3d:spPr>
                  <am3d:camera>
                    <am3d:pos x="0" y="0" z="59795459"/>
                    <am3d:up dx="0" dy="36000000" dz="0"/>
                    <am3d:lookAt x="0" y="0" z="0"/>
                    <am3d:perspective fov="2700000"/>
                  </am3d:camera>
                  <am3d:trans>
                    <am3d:meterPerModelUnit n="5752410" d="1000000"/>
                    <am3d:preTrans dx="-17255" dy="-13837939" dz="361"/>
                    <am3d:scale>
                      <am3d:sx n="1000000" d="1000000"/>
                      <am3d:sy n="1000000" d="1000000"/>
                      <am3d:sz n="1000000" d="1000000"/>
                    </am3d:scale>
                    <am3d:rot/>
                    <am3d:postTrans dx="0" dy="0" dz="0"/>
                  </am3d:trans>
                  <am3d:raster rName="Office3DRenderer" rVer="16.0.8326">
                    <am3d:blip r:embed="rId6"/>
                  </am3d:raster>
                  <am3d:objViewport viewportSz="20320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Modelo 3D 1" descr="Carpeta vacía">
                <a:extLst>
                  <a:ext uri="{FF2B5EF4-FFF2-40B4-BE49-F238E27FC236}">
                    <a16:creationId xmlns:a16="http://schemas.microsoft.com/office/drawing/2014/main" id="{A32C5595-CD66-488C-AE21-9FA088F9EB3B}"/>
                  </a:ext>
                </a:extLst>
              </p:cNvPr>
              <p:cNvPicPr>
                <a:picLocks noGrp="1" noRot="1" noChangeAspect="1" noMove="1" noResize="1" noEditPoints="1" noAdjustHandles="1" noChangeArrowheads="1" noChangeShapeType="1" noCrop="1"/>
              </p:cNvPicPr>
              <p:nvPr/>
            </p:nvPicPr>
            <p:blipFill>
              <a:blip r:embed="rId6"/>
              <a:stretch>
                <a:fillRect/>
              </a:stretch>
            </p:blipFill>
            <p:spPr>
              <a:xfrm rot="5400000">
                <a:off x="5951006" y="4574423"/>
                <a:ext cx="1675514" cy="1192127"/>
              </a:xfrm>
              <a:prstGeom prst="rect">
                <a:avLst/>
              </a:prstGeom>
            </p:spPr>
          </p:pic>
        </mc:Fallback>
      </mc:AlternateContent>
      <p:sp>
        <p:nvSpPr>
          <p:cNvPr id="3" name="CuadroTexto 2">
            <a:extLst>
              <a:ext uri="{FF2B5EF4-FFF2-40B4-BE49-F238E27FC236}">
                <a16:creationId xmlns:a16="http://schemas.microsoft.com/office/drawing/2014/main" id="{9654B004-C16D-4FFD-BF77-23CBD7E4BEA3}"/>
              </a:ext>
            </a:extLst>
          </p:cNvPr>
          <p:cNvSpPr txBox="1"/>
          <p:nvPr/>
        </p:nvSpPr>
        <p:spPr>
          <a:xfrm>
            <a:off x="6332202" y="4406563"/>
            <a:ext cx="901449" cy="1200329"/>
          </a:xfrm>
          <a:prstGeom prst="rect">
            <a:avLst/>
          </a:prstGeom>
          <a:noFill/>
        </p:spPr>
        <p:txBody>
          <a:bodyPr wrap="square" rtlCol="0">
            <a:spAutoFit/>
          </a:bodyPr>
          <a:lstStyle/>
          <a:p>
            <a:r>
              <a:rPr lang="es-MX" sz="1200" dirty="0">
                <a:solidFill>
                  <a:schemeClr val="bg1"/>
                </a:solidFill>
              </a:rPr>
              <a:t>Programa Anual de Trabajo  de Contraloría Social (PATCS)</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7" name="Imagen 6" descr="Logotipo&#10;&#10;Descripción generada automáticamente con confianza baja">
            <a:extLst>
              <a:ext uri="{FF2B5EF4-FFF2-40B4-BE49-F238E27FC236}">
                <a16:creationId xmlns:a16="http://schemas.microsoft.com/office/drawing/2014/main" id="{2520DEEF-37A0-D974-9ADD-70CBA50DF35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450558">
            <a:off x="4305158" y="5146556"/>
            <a:ext cx="444616" cy="296727"/>
          </a:xfrm>
          <a:prstGeom prst="rect">
            <a:avLst/>
          </a:prstGeom>
          <a:noFill/>
          <a:ln>
            <a:noFill/>
          </a:ln>
        </p:spPr>
      </p:pic>
      <p:pic>
        <p:nvPicPr>
          <p:cNvPr id="8" name="Imagen 7" descr="Logotipo&#10;&#10;Descripción generada automáticamente con confianza baja">
            <a:extLst>
              <a:ext uri="{FF2B5EF4-FFF2-40B4-BE49-F238E27FC236}">
                <a16:creationId xmlns:a16="http://schemas.microsoft.com/office/drawing/2014/main" id="{25D9BE9C-492D-41C5-9429-13813DE87CA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785362">
            <a:off x="1652040" y="5062843"/>
            <a:ext cx="444616" cy="296727"/>
          </a:xfrm>
          <a:prstGeom prst="rect">
            <a:avLst/>
          </a:prstGeom>
          <a:noFill/>
          <a:ln>
            <a:noFill/>
          </a:ln>
        </p:spPr>
      </p:pic>
      <p:pic>
        <p:nvPicPr>
          <p:cNvPr id="9" name="Imagen 8" descr="Logotipo&#10;&#10;Descripción generada automáticamente con confianza baja">
            <a:extLst>
              <a:ext uri="{FF2B5EF4-FFF2-40B4-BE49-F238E27FC236}">
                <a16:creationId xmlns:a16="http://schemas.microsoft.com/office/drawing/2014/main" id="{243E95F3-E2CA-2693-261C-C5645B66A41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74246" y="5566091"/>
            <a:ext cx="444616" cy="296727"/>
          </a:xfrm>
          <a:prstGeom prst="rect">
            <a:avLst/>
          </a:prstGeom>
          <a:noFill/>
          <a:ln>
            <a:noFill/>
          </a:ln>
        </p:spPr>
      </p:pic>
      <p:sp>
        <p:nvSpPr>
          <p:cNvPr id="5" name="CuadroTexto 4">
            <a:extLst>
              <a:ext uri="{FF2B5EF4-FFF2-40B4-BE49-F238E27FC236}">
                <a16:creationId xmlns:a16="http://schemas.microsoft.com/office/drawing/2014/main" id="{4E82832C-E1E1-4386-E442-714531BCF1FF}"/>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noviembre 2023</a:t>
            </a:r>
          </a:p>
        </p:txBody>
      </p:sp>
      <p:grpSp>
        <p:nvGrpSpPr>
          <p:cNvPr id="24" name="Grupo 23"/>
          <p:cNvGrpSpPr/>
          <p:nvPr/>
        </p:nvGrpSpPr>
        <p:grpSpPr>
          <a:xfrm>
            <a:off x="470894" y="64315"/>
            <a:ext cx="7933765" cy="830465"/>
            <a:chOff x="343949" y="56015"/>
            <a:chExt cx="7933765" cy="830465"/>
          </a:xfrm>
        </p:grpSpPr>
        <p:pic>
          <p:nvPicPr>
            <p:cNvPr id="26" name="Imagen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949" y="56015"/>
              <a:ext cx="1978017" cy="830465"/>
            </a:xfrm>
            <a:prstGeom prst="rect">
              <a:avLst/>
            </a:prstGeom>
          </p:spPr>
        </p:pic>
        <p:pic>
          <p:nvPicPr>
            <p:cNvPr id="27" name="Imagen 26"/>
            <p:cNvPicPr>
              <a:picLocks noChangeAspect="1"/>
            </p:cNvPicPr>
            <p:nvPr/>
          </p:nvPicPr>
          <p:blipFill>
            <a:blip r:embed="rId11"/>
            <a:stretch>
              <a:fillRect/>
            </a:stretch>
          </p:blipFill>
          <p:spPr>
            <a:xfrm>
              <a:off x="7121616" y="147854"/>
              <a:ext cx="1156098" cy="697493"/>
            </a:xfrm>
            <a:prstGeom prst="rect">
              <a:avLst/>
            </a:prstGeom>
          </p:spPr>
        </p:pic>
      </p:grpSp>
    </p:spTree>
    <p:extLst>
      <p:ext uri="{BB962C8B-B14F-4D97-AF65-F5344CB8AC3E}">
        <p14:creationId xmlns:p14="http://schemas.microsoft.com/office/powerpoint/2010/main" val="43857775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9591</TotalTime>
  <Words>3285</Words>
  <Application>Microsoft Office PowerPoint</Application>
  <PresentationFormat>Carta (216 x 279 mm)</PresentationFormat>
  <Paragraphs>251</Paragraphs>
  <Slides>31</Slides>
  <Notes>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31</vt:i4>
      </vt:variant>
    </vt:vector>
  </HeadingPairs>
  <TitlesOfParts>
    <vt:vector size="47" baseType="lpstr">
      <vt:lpstr>Algerian</vt:lpstr>
      <vt:lpstr>Arial</vt:lpstr>
      <vt:lpstr>Calibri</vt:lpstr>
      <vt:lpstr>Calibri Light</vt:lpstr>
      <vt:lpstr>Copperplate Gothic Light</vt:lpstr>
      <vt:lpstr>Montserrat</vt:lpstr>
      <vt:lpstr>Roboto-Bold</vt:lpstr>
      <vt:lpstr>SourceSansPro-Bold</vt:lpstr>
      <vt:lpstr>SourceSansPro-Regular</vt:lpstr>
      <vt:lpstr>Symbol</vt:lpstr>
      <vt:lpstr>T3Font_26</vt:lpstr>
      <vt:lpstr>T3Font_34</vt:lpstr>
      <vt:lpstr>T3Font_35</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ALBERTO JUAREZ SOSA</dc:creator>
  <cp:lastModifiedBy>mariana centeno</cp:lastModifiedBy>
  <cp:revision>1289</cp:revision>
  <cp:lastPrinted>2023-11-15T02:32:46Z</cp:lastPrinted>
  <dcterms:created xsi:type="dcterms:W3CDTF">2018-09-07T15:29:08Z</dcterms:created>
  <dcterms:modified xsi:type="dcterms:W3CDTF">2024-01-16T00:59:43Z</dcterms:modified>
</cp:coreProperties>
</file>